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5" r:id="rId1"/>
  </p:sldMasterIdLst>
  <p:notesMasterIdLst>
    <p:notesMasterId r:id="rId40"/>
  </p:notesMasterIdLst>
  <p:handoutMasterIdLst>
    <p:handoutMasterId r:id="rId41"/>
  </p:handoutMasterIdLst>
  <p:sldIdLst>
    <p:sldId id="1043" r:id="rId2"/>
    <p:sldId id="1329" r:id="rId3"/>
    <p:sldId id="1381" r:id="rId4"/>
    <p:sldId id="1336" r:id="rId5"/>
    <p:sldId id="1370" r:id="rId6"/>
    <p:sldId id="1373" r:id="rId7"/>
    <p:sldId id="1403" r:id="rId8"/>
    <p:sldId id="1380" r:id="rId9"/>
    <p:sldId id="1374" r:id="rId10"/>
    <p:sldId id="1375" r:id="rId11"/>
    <p:sldId id="1371" r:id="rId12"/>
    <p:sldId id="1376" r:id="rId13"/>
    <p:sldId id="1377" r:id="rId14"/>
    <p:sldId id="1378" r:id="rId15"/>
    <p:sldId id="1379" r:id="rId16"/>
    <p:sldId id="1382" r:id="rId17"/>
    <p:sldId id="1384" r:id="rId18"/>
    <p:sldId id="1385" r:id="rId19"/>
    <p:sldId id="1386" r:id="rId20"/>
    <p:sldId id="1387" r:id="rId21"/>
    <p:sldId id="1388" r:id="rId22"/>
    <p:sldId id="1404" r:id="rId23"/>
    <p:sldId id="1389" r:id="rId24"/>
    <p:sldId id="1390" r:id="rId25"/>
    <p:sldId id="1391" r:id="rId26"/>
    <p:sldId id="1392" r:id="rId27"/>
    <p:sldId id="1393" r:id="rId28"/>
    <p:sldId id="1394" r:id="rId29"/>
    <p:sldId id="1395" r:id="rId30"/>
    <p:sldId id="1396" r:id="rId31"/>
    <p:sldId id="1397" r:id="rId32"/>
    <p:sldId id="1398" r:id="rId33"/>
    <p:sldId id="1399" r:id="rId34"/>
    <p:sldId id="1400" r:id="rId35"/>
    <p:sldId id="1401" r:id="rId36"/>
    <p:sldId id="1402" r:id="rId37"/>
    <p:sldId id="1405" r:id="rId38"/>
    <p:sldId id="1406" r:id="rId39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50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29FCF"/>
    <a:srgbClr val="CC6600"/>
    <a:srgbClr val="8FCFFF"/>
    <a:srgbClr val="336600"/>
    <a:srgbClr val="FFB515"/>
    <a:srgbClr val="3399FF"/>
    <a:srgbClr val="FFFFFF"/>
    <a:srgbClr val="FA6B00"/>
    <a:srgbClr val="A0DAEE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1" autoAdjust="0"/>
    <p:restoredTop sz="88686" autoAdjust="0"/>
  </p:normalViewPr>
  <p:slideViewPr>
    <p:cSldViewPr snapToObjects="1">
      <p:cViewPr varScale="1">
        <p:scale>
          <a:sx n="65" d="100"/>
          <a:sy n="65" d="100"/>
        </p:scale>
        <p:origin x="906" y="66"/>
      </p:cViewPr>
      <p:guideLst>
        <p:guide orient="horz" pos="4201"/>
        <p:guide pos="5012"/>
      </p:guideLst>
    </p:cSldViewPr>
  </p:slideViewPr>
  <p:outlineViewPr>
    <p:cViewPr>
      <p:scale>
        <a:sx n="66" d="100"/>
        <a:sy n="66" d="100"/>
      </p:scale>
      <p:origin x="0" y="489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>
        <p:scale>
          <a:sx n="100" d="100"/>
          <a:sy n="100" d="100"/>
        </p:scale>
        <p:origin x="-2010" y="516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08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455" tIns="48228" rIns="96455" bIns="482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6213" y="0"/>
            <a:ext cx="309245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455" tIns="48228" rIns="96455" bIns="482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91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6613"/>
            <a:ext cx="3090863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455" tIns="48228" rIns="96455" bIns="482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91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6213" y="9726613"/>
            <a:ext cx="309245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455" tIns="48228" rIns="96455" bIns="482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71302275-D753-425E-A894-30A9287A718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513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5" tIns="49512" rIns="99025" bIns="49512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900" y="0"/>
            <a:ext cx="30734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5" tIns="49512" rIns="99025" bIns="49512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5" tIns="49512" rIns="99025" bIns="495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34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5" tIns="49512" rIns="99025" bIns="49512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900" y="9723438"/>
            <a:ext cx="30734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5" tIns="49512" rIns="99025" bIns="49512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CA514C40-2C7F-4481-93CB-FFCC20CE912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949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969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Also called separation or segregation mechanism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OSEK/VDX </a:t>
            </a:r>
            <a:r>
              <a:rPr lang="en-GB" dirty="0" smtClean="0"/>
              <a:t>and AUTOSAR utilise</a:t>
            </a:r>
            <a:r>
              <a:rPr lang="en-GB" baseline="0" dirty="0" smtClean="0"/>
              <a:t> SP scheduling in ISO 26262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Often </a:t>
            </a:r>
            <a:r>
              <a:rPr lang="en-GB" baseline="0" dirty="0" smtClean="0"/>
              <a:t>comes with a large performance loss, at least for the less critical functions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TDMA was the first mechanism to start paying the price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9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</a:t>
            </a:r>
            <a:r>
              <a:rPr lang="en-GB" dirty="0" smtClean="0"/>
              <a:t>Usage of multiprocessors inevitable,</a:t>
            </a:r>
            <a:r>
              <a:rPr lang="en-GB" baseline="0" dirty="0" smtClean="0"/>
              <a:t> but bring lots of overhead.</a:t>
            </a:r>
            <a:endParaRPr lang="en-GB" dirty="0" smtClean="0"/>
          </a:p>
          <a:p>
            <a:r>
              <a:rPr lang="en-GB" dirty="0" smtClean="0"/>
              <a:t>- Current ADAS functions are</a:t>
            </a:r>
            <a:r>
              <a:rPr lang="en-GB" baseline="0" dirty="0" smtClean="0"/>
              <a:t> usually QM, i.e. the responsibility of the driver</a:t>
            </a:r>
          </a:p>
          <a:p>
            <a:pPr marL="0" indent="0">
              <a:buFontTx/>
              <a:buNone/>
            </a:pPr>
            <a:r>
              <a:rPr lang="en-GB" dirty="0" smtClean="0"/>
              <a:t>- Will change with Autonomous driving to probably ASIL D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Reaching</a:t>
            </a:r>
            <a:r>
              <a:rPr lang="en-GB" baseline="0" dirty="0" smtClean="0"/>
              <a:t> timing predictability for these systems is becoming increasingly complex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Similar in avionics where automated flight management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2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err="1" smtClean="0"/>
              <a:t>PikeOS</a:t>
            </a:r>
            <a:r>
              <a:rPr lang="en-GB" sz="1200" dirty="0" smtClean="0"/>
              <a:t> implementing ARINC 653 provides </a:t>
            </a:r>
            <a:r>
              <a:rPr lang="en-GB" sz="1200" dirty="0" err="1" smtClean="0"/>
              <a:t>paravirtualisation</a:t>
            </a:r>
            <a:r>
              <a:rPr lang="en-GB" sz="1200" dirty="0" smtClean="0"/>
              <a:t> to RTOS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smtClean="0"/>
              <a:t>QNX Neutrino certified separating microkernel for automotive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smtClean="0"/>
              <a:t>QUEST-V partitions cores into sandboxes with different priorities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err="1" smtClean="0"/>
              <a:t>CompSOC</a:t>
            </a:r>
            <a:r>
              <a:rPr lang="en-GB" sz="1200" dirty="0" smtClean="0"/>
              <a:t> provides virtualization for systems-on-chip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AUTOSAR uses execution</a:t>
            </a:r>
            <a:r>
              <a:rPr lang="en-GB" baseline="0" dirty="0" smtClean="0"/>
              <a:t> time protection to guarantee upper-bound execution (called execution budget)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Similarly, lock budget exists for locks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Interval time protection for frequency of execution (time frame is the term between two releases)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56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- Monitors can prevent propagation of failures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314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85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C_HI can be very unlikely to occur at runtime or even impossible (pessimistic)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223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- </a:t>
            </a:r>
            <a:r>
              <a:rPr lang="en-GB" dirty="0" smtClean="0"/>
              <a:t>Restoration of normal working mode justifiable in specific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216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Criticality of function does not necessarily match the severity of the consequences, but a more complex</a:t>
            </a:r>
            <a:r>
              <a:rPr lang="en-GB" baseline="0" dirty="0" smtClean="0"/>
              <a:t> process</a:t>
            </a:r>
          </a:p>
          <a:p>
            <a:r>
              <a:rPr lang="en-GB" dirty="0" smtClean="0"/>
              <a:t>-</a:t>
            </a:r>
            <a:r>
              <a:rPr lang="en-GB" baseline="0" dirty="0" smtClean="0"/>
              <a:t> Which to drop and which to keep? How to prioritize among them?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906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</a:t>
            </a:r>
            <a:r>
              <a:rPr lang="en-GB" baseline="0" dirty="0" smtClean="0"/>
              <a:t> Dropping ASIL A in favour of ASIL B leaves the functionality to ASIL C only, meaning F1 is not ASIL D any more but ASIL 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535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Dynamic mechanisms are</a:t>
            </a:r>
            <a:r>
              <a:rPr lang="en-GB" baseline="0" dirty="0" smtClean="0"/>
              <a:t> also more performant (efficient) which is necessary for safety-critical applications with high-performance requirements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63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Mixed Criticality</a:t>
            </a:r>
            <a:r>
              <a:rPr lang="en-GB" baseline="0" dirty="0" smtClean="0"/>
              <a:t> Systems are not a novelty, but a well known topic in both academia and industry.</a:t>
            </a:r>
            <a:endParaRPr lang="en-GB" dirty="0" smtClean="0"/>
          </a:p>
          <a:p>
            <a:r>
              <a:rPr lang="en-GB" dirty="0" smtClean="0"/>
              <a:t>-</a:t>
            </a:r>
            <a:r>
              <a:rPr lang="en-GB" baseline="0" dirty="0" smtClean="0"/>
              <a:t> </a:t>
            </a:r>
            <a:r>
              <a:rPr lang="en-GB" dirty="0" smtClean="0"/>
              <a:t>Real-time community has more or less a unified, and to an extent</a:t>
            </a:r>
            <a:r>
              <a:rPr lang="en-GB" baseline="0" dirty="0" smtClean="0"/>
              <a:t> limited</a:t>
            </a:r>
            <a:r>
              <a:rPr lang="en-GB" dirty="0" smtClean="0"/>
              <a:t> view</a:t>
            </a:r>
            <a:r>
              <a:rPr lang="en-GB" baseline="0" dirty="0" smtClean="0"/>
              <a:t> of what Mixed Criticality Systems are.</a:t>
            </a:r>
          </a:p>
          <a:p>
            <a:pPr marL="0" indent="0">
              <a:buFontTx/>
              <a:buNone/>
            </a:pPr>
            <a:r>
              <a:rPr lang="en-GB" dirty="0" smtClean="0"/>
              <a:t>- However, that does not conform</a:t>
            </a:r>
            <a:r>
              <a:rPr lang="en-GB" baseline="0" dirty="0" smtClean="0"/>
              <a:t> to the industrial view (as will be discussed later)</a:t>
            </a:r>
          </a:p>
          <a:p>
            <a:pPr marL="0" indent="0">
              <a:buFontTx/>
              <a:buNone/>
            </a:pPr>
            <a:r>
              <a:rPr lang="en-GB" dirty="0" smtClean="0"/>
              <a:t>- Therefore, we first revisit the definition:</a:t>
            </a:r>
            <a:r>
              <a:rPr lang="en-GB" baseline="0" dirty="0" smtClean="0"/>
              <a:t> What is the Mixed Criticality System?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51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MCS</a:t>
            </a:r>
            <a:r>
              <a:rPr lang="en-GB" baseline="0" dirty="0" smtClean="0"/>
              <a:t> = Embedded system in which application functions of different </a:t>
            </a:r>
            <a:r>
              <a:rPr lang="en-GB" b="1" baseline="0" dirty="0" smtClean="0"/>
              <a:t>criticality </a:t>
            </a:r>
            <a:r>
              <a:rPr lang="en-GB" b="0" baseline="0" dirty="0" smtClean="0"/>
              <a:t>share computation/communication resources.</a:t>
            </a:r>
          </a:p>
          <a:p>
            <a:pPr marL="171450" indent="-171450">
              <a:buFontTx/>
              <a:buChar char="-"/>
            </a:pPr>
            <a:r>
              <a:rPr lang="en-GB" b="0" baseline="0" dirty="0" smtClean="0"/>
              <a:t>But what criticality refers to in the first place?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771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dirty="0" smtClean="0"/>
              <a:t>Criticality</a:t>
            </a:r>
            <a:r>
              <a:rPr lang="en-GB" b="0" baseline="0" dirty="0" smtClean="0"/>
              <a:t> = All forms of dependability, but the term is mostly used for functional safety.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35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FMECA first in space (even Apollo missions) and military, and other domains accepted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The key parameters to be taken into account</a:t>
            </a:r>
            <a:r>
              <a:rPr lang="en-GB" baseline="0" dirty="0" smtClean="0"/>
              <a:t> are: failure probability and severity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FMECA can be perceived as an extension of FMEA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Another option is FTA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741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ASIL</a:t>
            </a:r>
            <a:r>
              <a:rPr lang="en-GB" baseline="0" dirty="0" smtClean="0"/>
              <a:t> not to be compared with SIL (ISO 26262 vs IEC 61508 not comparable)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61508 focus on safety functions (measures the reliability of the safety functions) SIL1 – SIL4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26262 focus on safety goals (based on the violation of safety goal) ASIL A – ASIL D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14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Quantification is left</a:t>
            </a:r>
            <a:r>
              <a:rPr lang="en-GB" baseline="0" dirty="0" smtClean="0"/>
              <a:t> for interpretation, but a recommendation is that ASIL D = 1 fault / 10^9 hours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60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5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Not always all decomposition</a:t>
            </a:r>
            <a:r>
              <a:rPr lang="en-GB" baseline="0" dirty="0" smtClean="0"/>
              <a:t> procedures possible, due to project-specific constraints (e.g. legacy components)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Additionally, diversification is expensive and often not an option (competitiveness)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Usually asymmetrical decomposition via more and less reliable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14C40-2C7F-4481-93CB-FFCC20CE912C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39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de-DE" altLang="en-US"/>
              <a:t>Platzhalter für Bild, Bild auf Titelfolie hinter das Logo einsetzen</a:t>
            </a:r>
          </a:p>
        </p:txBody>
      </p:sp>
      <p:sp>
        <p:nvSpPr>
          <p:cNvPr id="12953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12953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 algn="ctr">
              <a:buFont typeface="Wingdings" pitchFamily="2" charset="2"/>
              <a:buNone/>
              <a:defRPr/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0592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1853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32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5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2563" indent="-182563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16391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Rectangle 3"/>
          <p:cNvSpPr>
            <a:spLocks noGrp="1" noChangeArrowheads="1"/>
          </p:cNvSpPr>
          <p:nvPr userDrawn="1">
            <p:ph type="body" idx="1"/>
          </p:nvPr>
        </p:nvSpPr>
        <p:spPr bwMode="gray">
          <a:xfrm>
            <a:off x="431800" y="1339851"/>
            <a:ext cx="8370888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Kisuaeli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antux</a:t>
            </a:r>
            <a:r>
              <a:rPr lang="de-DE" sz="2000" dirty="0">
                <a:solidFill>
                  <a:srgbClr val="C0C0C0"/>
                </a:solidFill>
              </a:rPr>
              <a:t> in </a:t>
            </a:r>
            <a:r>
              <a:rPr lang="de-DE" sz="2000" dirty="0" err="1">
                <a:solidFill>
                  <a:srgbClr val="C0C0C0"/>
                </a:solidFill>
              </a:rPr>
              <a:t>weimi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kameran</a:t>
            </a:r>
            <a:r>
              <a:rPr lang="de-DE" sz="2000" dirty="0"/>
              <a:t> </a:t>
            </a:r>
          </a:p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Populario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falst</a:t>
            </a:r>
            <a:endParaRPr lang="de-DE" sz="2000" dirty="0">
              <a:solidFill>
                <a:srgbClr val="C0C0C0"/>
              </a:solidFill>
            </a:endParaRPr>
          </a:p>
          <a:p>
            <a:pPr lvl="1"/>
            <a:r>
              <a:rPr lang="de-DE" sz="2000" dirty="0" err="1"/>
              <a:t>Quol</a:t>
            </a:r>
            <a:r>
              <a:rPr lang="de-DE" sz="2000" dirty="0"/>
              <a:t> </a:t>
            </a:r>
            <a:r>
              <a:rPr lang="de-DE" sz="2000" dirty="0" err="1"/>
              <a:t>damnarin</a:t>
            </a:r>
            <a:r>
              <a:rPr lang="de-DE" sz="2000" dirty="0"/>
              <a:t> </a:t>
            </a:r>
            <a:r>
              <a:rPr lang="de-DE" sz="2000" dirty="0" err="1"/>
              <a:t>Tropi</a:t>
            </a:r>
            <a:r>
              <a:rPr lang="de-DE" sz="2000" dirty="0"/>
              <a:t> zu </a:t>
            </a:r>
            <a:r>
              <a:rPr lang="de-DE" sz="2000" dirty="0" err="1"/>
              <a:t>klenne</a:t>
            </a:r>
            <a:r>
              <a:rPr lang="de-DE" sz="2000" dirty="0"/>
              <a:t> </a:t>
            </a:r>
            <a:r>
              <a:rPr lang="de-DE" sz="2000" dirty="0" err="1"/>
              <a:t>perdi</a:t>
            </a:r>
            <a:r>
              <a:rPr lang="de-DE" sz="2000" dirty="0"/>
              <a:t> </a:t>
            </a:r>
          </a:p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Utilira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regau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socht</a:t>
            </a:r>
            <a:r>
              <a:rPr lang="de-DE" sz="2000" dirty="0">
                <a:solidFill>
                  <a:srgbClr val="C0C0C0"/>
                </a:solidFill>
              </a:rPr>
              <a:t> mol sunt</a:t>
            </a:r>
          </a:p>
          <a:p>
            <a:pPr lvl="1">
              <a:buClr>
                <a:srgbClr val="C0C0C0"/>
              </a:buClr>
            </a:pPr>
            <a:r>
              <a:rPr lang="de-DE" sz="2000" dirty="0">
                <a:solidFill>
                  <a:srgbClr val="C0C0C0"/>
                </a:solidFill>
              </a:rPr>
              <a:t>Her </a:t>
            </a:r>
            <a:r>
              <a:rPr lang="de-DE" sz="2000" dirty="0" err="1">
                <a:solidFill>
                  <a:srgbClr val="C0C0C0"/>
                </a:solidFill>
              </a:rPr>
              <a:t>mitant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dur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Wolche</a:t>
            </a:r>
            <a:r>
              <a:rPr lang="de-DE" sz="2000" dirty="0">
                <a:solidFill>
                  <a:srgbClr val="C0C0C0"/>
                </a:solidFill>
              </a:rPr>
              <a:t> to </a:t>
            </a:r>
            <a:r>
              <a:rPr lang="de-DE" sz="2000" dirty="0" err="1">
                <a:solidFill>
                  <a:srgbClr val="C0C0C0"/>
                </a:solidFill>
              </a:rPr>
              <a:t>illemit</a:t>
            </a:r>
            <a:endParaRPr lang="de-DE" sz="20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4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en-US">
              <a:solidFill>
                <a:schemeClr val="accent2"/>
              </a:solidFill>
            </a:endParaRP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0" y="6091238"/>
            <a:ext cx="91440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74263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de-DE" altLang="en-US" dirty="0"/>
              <a:t>Mastertextformat bearbeiten</a:t>
            </a:r>
          </a:p>
          <a:p>
            <a:pPr lvl="2"/>
            <a:r>
              <a:rPr lang="de-DE" altLang="en-US" dirty="0"/>
              <a:t>Zweite Ebene </a:t>
            </a:r>
          </a:p>
          <a:p>
            <a:pPr lvl="3"/>
            <a:r>
              <a:rPr lang="de-DE" altLang="en-US" dirty="0"/>
              <a:t>Zweite Ebene</a:t>
            </a:r>
          </a:p>
          <a:p>
            <a:pPr lvl="4"/>
            <a:r>
              <a:rPr lang="de-DE" altLang="en-US" dirty="0"/>
              <a:t>Dritte Ebene</a:t>
            </a:r>
          </a:p>
        </p:txBody>
      </p:sp>
      <p:sp>
        <p:nvSpPr>
          <p:cNvPr id="1033" name="Textfeld 3"/>
          <p:cNvSpPr txBox="1">
            <a:spLocks noChangeArrowheads="1"/>
          </p:cNvSpPr>
          <p:nvPr/>
        </p:nvSpPr>
        <p:spPr bwMode="auto">
          <a:xfrm>
            <a:off x="1979711" y="6124575"/>
            <a:ext cx="682773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sz="900" dirty="0" smtClean="0"/>
              <a:t>Borislav Nikolic, TU </a:t>
            </a:r>
            <a:r>
              <a:rPr lang="en-US" sz="900" dirty="0" err="1" smtClean="0"/>
              <a:t>Braunschweig</a:t>
            </a:r>
            <a:r>
              <a:rPr lang="en-US" sz="900" dirty="0" smtClean="0"/>
              <a:t>, WMC’17, Mixed Criticality Systems: A History of Misconceptions</a:t>
            </a:r>
            <a:r>
              <a:rPr lang="en-US" altLang="en-US" sz="900" dirty="0"/>
              <a:t>	</a:t>
            </a:r>
            <a:r>
              <a:rPr lang="en-US" altLang="en-US" sz="900" baseline="0" dirty="0" smtClean="0"/>
              <a:t>                    </a:t>
            </a:r>
            <a:r>
              <a:rPr lang="de-DE" sz="900" dirty="0" smtClean="0"/>
              <a:t>| </a:t>
            </a:r>
            <a:r>
              <a:rPr lang="de-DE" sz="900" dirty="0"/>
              <a:t>Slide </a:t>
            </a:r>
            <a:fld id="{186B8D17-0931-480D-A4AC-AC38655E2ED6}" type="slidenum">
              <a:rPr lang="de-DE" sz="900" smtClean="0"/>
              <a:pPr>
                <a:defRPr/>
              </a:pPr>
              <a:t>‹#›</a:t>
            </a:fld>
            <a:r>
              <a:rPr lang="de-DE" sz="900" dirty="0"/>
              <a:t> </a:t>
            </a:r>
          </a:p>
        </p:txBody>
      </p:sp>
      <p:pic>
        <p:nvPicPr>
          <p:cNvPr id="7" name="Bild 1" descr="Bild1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" t="15192"/>
          <a:stretch>
            <a:fillRect/>
          </a:stretch>
        </p:blipFill>
        <p:spPr bwMode="auto">
          <a:xfrm>
            <a:off x="0" y="5900738"/>
            <a:ext cx="1758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06" r:id="rId2"/>
    <p:sldLayoutId id="2147484007" r:id="rId3"/>
    <p:sldLayoutId id="2147484008" r:id="rId4"/>
    <p:sldLayoutId id="2147484009" r:id="rId5"/>
    <p:sldLayoutId id="2147484011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 b="0">
          <a:solidFill>
            <a:schemeClr val="tx1"/>
          </a:solidFill>
          <a:latin typeface="+mn-lt"/>
          <a:cs typeface="+mn-cs"/>
        </a:defRPr>
      </a:lvl2pPr>
      <a:lvl3pPr marL="361950" indent="-169863" algn="l" rtl="0" eaLnBrk="0" fontAlgn="base" hangingPunct="0">
        <a:spcBef>
          <a:spcPct val="4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cs typeface="+mn-cs"/>
        </a:defRPr>
      </a:lvl3pPr>
      <a:lvl4pPr marL="542925" indent="-179388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 b="0">
          <a:solidFill>
            <a:schemeClr val="tx1"/>
          </a:solidFill>
          <a:latin typeface="+mn-lt"/>
          <a:cs typeface="+mn-cs"/>
        </a:defRPr>
      </a:lvl4pPr>
      <a:lvl5pPr marL="742950" indent="-198438" algn="l" rtl="0" eaLnBrk="0" fontAlgn="base" hangingPunct="0">
        <a:spcBef>
          <a:spcPct val="4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cs typeface="+mn-cs"/>
        </a:defRPr>
      </a:lvl5pPr>
      <a:lvl6pPr marL="1200150" indent="-198438" algn="l" rtl="0" fontAlgn="base">
        <a:spcBef>
          <a:spcPct val="40000"/>
        </a:spcBef>
        <a:spcAft>
          <a:spcPct val="0"/>
        </a:spcAft>
        <a:buFont typeface="Wingdings" pitchFamily="2" charset="2"/>
        <a:buChar char="§"/>
        <a:defRPr b="1">
          <a:solidFill>
            <a:schemeClr val="tx1"/>
          </a:solidFill>
          <a:latin typeface="+mn-lt"/>
          <a:cs typeface="+mn-cs"/>
        </a:defRPr>
      </a:lvl6pPr>
      <a:lvl7pPr marL="1657350" indent="-198438" algn="l" rtl="0" fontAlgn="base">
        <a:spcBef>
          <a:spcPct val="40000"/>
        </a:spcBef>
        <a:spcAft>
          <a:spcPct val="0"/>
        </a:spcAft>
        <a:buFont typeface="Wingdings" pitchFamily="2" charset="2"/>
        <a:buChar char="§"/>
        <a:defRPr b="1">
          <a:solidFill>
            <a:schemeClr val="tx1"/>
          </a:solidFill>
          <a:latin typeface="+mn-lt"/>
          <a:cs typeface="+mn-cs"/>
        </a:defRPr>
      </a:lvl7pPr>
      <a:lvl8pPr marL="2114550" indent="-198438" algn="l" rtl="0" fontAlgn="base">
        <a:spcBef>
          <a:spcPct val="40000"/>
        </a:spcBef>
        <a:spcAft>
          <a:spcPct val="0"/>
        </a:spcAft>
        <a:buFont typeface="Wingdings" pitchFamily="2" charset="2"/>
        <a:buChar char="§"/>
        <a:defRPr b="1">
          <a:solidFill>
            <a:schemeClr val="tx1"/>
          </a:solidFill>
          <a:latin typeface="+mn-lt"/>
          <a:cs typeface="+mn-cs"/>
        </a:defRPr>
      </a:lvl8pPr>
      <a:lvl9pPr marL="2571750" indent="-198438" algn="l" rtl="0" fontAlgn="base">
        <a:spcBef>
          <a:spcPct val="40000"/>
        </a:spcBef>
        <a:spcAft>
          <a:spcPct val="0"/>
        </a:spcAft>
        <a:buFont typeface="Wingdings" pitchFamily="2" charset="2"/>
        <a:buChar char="§"/>
        <a:defRPr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/>
          <p:cNvSpPr>
            <a:spLocks noChangeArrowheads="1"/>
          </p:cNvSpPr>
          <p:nvPr/>
        </p:nvSpPr>
        <p:spPr bwMode="auto">
          <a:xfrm>
            <a:off x="287338" y="4077072"/>
            <a:ext cx="8583612" cy="21923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de-DE" altLang="en-US" dirty="0"/>
              <a:t>  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0538" y="5301208"/>
            <a:ext cx="8413930" cy="811212"/>
          </a:xfrm>
        </p:spPr>
        <p:txBody>
          <a:bodyPr/>
          <a:lstStyle/>
          <a:p>
            <a:r>
              <a:rPr lang="en-US" altLang="en-US" sz="2000" b="1" dirty="0" smtClean="0"/>
              <a:t>Borislav </a:t>
            </a:r>
            <a:r>
              <a:rPr lang="en-US" altLang="en-US" sz="2000" b="1" dirty="0" err="1" smtClean="0"/>
              <a:t>Nikolić</a:t>
            </a:r>
            <a:endParaRPr lang="en-US" altLang="en-US" sz="2000" b="1" dirty="0" smtClean="0"/>
          </a:p>
          <a:p>
            <a:r>
              <a:rPr lang="en-US" sz="2000" b="1" dirty="0" smtClean="0"/>
              <a:t>TU </a:t>
            </a:r>
            <a:r>
              <a:rPr lang="en-US" sz="2000" b="1" dirty="0" err="1" smtClean="0"/>
              <a:t>Braunschweig</a:t>
            </a:r>
            <a:r>
              <a:rPr lang="en-US" sz="2000" b="1" dirty="0"/>
              <a:t>, Germany</a:t>
            </a:r>
            <a:endParaRPr lang="en-US" altLang="en-US" sz="2000" b="1" noProof="0" dirty="0"/>
          </a:p>
        </p:txBody>
      </p:sp>
      <p:sp>
        <p:nvSpPr>
          <p:cNvPr id="4100" name="Rectangle 7"/>
          <p:cNvSpPr>
            <a:spLocks noGrp="1" noChangeArrowheads="1"/>
          </p:cNvSpPr>
          <p:nvPr>
            <p:ph type="ctrTitle"/>
          </p:nvPr>
        </p:nvSpPr>
        <p:spPr>
          <a:xfrm>
            <a:off x="503548" y="4581128"/>
            <a:ext cx="8100900" cy="468052"/>
          </a:xfrm>
        </p:spPr>
        <p:txBody>
          <a:bodyPr/>
          <a:lstStyle/>
          <a:p>
            <a:pPr algn="ctr"/>
            <a:r>
              <a:rPr lang="en-GB" dirty="0"/>
              <a:t>Mixed Criticality </a:t>
            </a:r>
            <a:r>
              <a:rPr lang="en-GB" dirty="0" smtClean="0"/>
              <a:t>Systems: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History of Misconceptions?</a:t>
            </a:r>
            <a:endParaRPr lang="en-US" altLang="en-US" noProof="0" dirty="0"/>
          </a:p>
        </p:txBody>
      </p:sp>
      <p:pic>
        <p:nvPicPr>
          <p:cNvPr id="4101" name="Picture 16" descr="TU_Braunschweig_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438275"/>
            <a:ext cx="8580437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13" descr="TUBS_CO_150dp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8"/>
          <p:cNvSpPr>
            <a:spLocks noChangeArrowheads="1"/>
          </p:cNvSpPr>
          <p:nvPr/>
        </p:nvSpPr>
        <p:spPr bwMode="auto">
          <a:xfrm>
            <a:off x="287338" y="6265044"/>
            <a:ext cx="8583612" cy="28733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Usually via a failure modes and effect criticality analysis (</a:t>
            </a:r>
            <a:r>
              <a:rPr lang="en-GB" sz="2000" b="1" dirty="0" smtClean="0"/>
              <a:t>FMECA</a:t>
            </a:r>
            <a:r>
              <a:rPr lang="en-GB" sz="2000" dirty="0" smtClean="0"/>
              <a:t>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are criticalities derived?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63040" y="1645920"/>
            <a:ext cx="5943600" cy="457200"/>
          </a:xfrm>
          <a:prstGeom prst="rect">
            <a:avLst/>
          </a:prstGeom>
          <a:solidFill>
            <a:srgbClr val="007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Identify</a:t>
            </a:r>
            <a:r>
              <a:rPr kumimoji="0" lang="en-GB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function and failure modes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63040" y="2560320"/>
            <a:ext cx="5943600" cy="457200"/>
          </a:xfrm>
          <a:prstGeom prst="rect">
            <a:avLst/>
          </a:prstGeom>
          <a:solidFill>
            <a:srgbClr val="007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Analyse failure causes and effects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63040" y="3474720"/>
            <a:ext cx="5943600" cy="457200"/>
          </a:xfrm>
          <a:prstGeom prst="rect">
            <a:avLst/>
          </a:prstGeom>
          <a:solidFill>
            <a:srgbClr val="007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Assign severities to</a:t>
            </a:r>
            <a:r>
              <a:rPr kumimoji="0" lang="en-GB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failure modes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63040" y="4389120"/>
            <a:ext cx="5943600" cy="457200"/>
          </a:xfrm>
          <a:prstGeom prst="rect">
            <a:avLst/>
          </a:prstGeom>
          <a:solidFill>
            <a:srgbClr val="007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Identify the</a:t>
            </a:r>
            <a:r>
              <a:rPr kumimoji="0" lang="en-GB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existing compensating provisions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63040" y="5303520"/>
            <a:ext cx="5943600" cy="457200"/>
          </a:xfrm>
          <a:prstGeom prst="rect">
            <a:avLst/>
          </a:prstGeom>
          <a:solidFill>
            <a:srgbClr val="007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Assign criticality categories and recommendations</a:t>
            </a: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 bwMode="auto">
          <a:xfrm>
            <a:off x="4434840" y="2103120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 bwMode="auto">
          <a:xfrm>
            <a:off x="4434840" y="3017520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6" idx="2"/>
            <a:endCxn id="7" idx="0"/>
          </p:cNvCxnSpPr>
          <p:nvPr/>
        </p:nvCxnSpPr>
        <p:spPr bwMode="auto">
          <a:xfrm>
            <a:off x="4434840" y="3931920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 bwMode="auto">
          <a:xfrm>
            <a:off x="4434840" y="4846320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8" idx="3"/>
            <a:endCxn id="4" idx="3"/>
          </p:cNvCxnSpPr>
          <p:nvPr/>
        </p:nvCxnSpPr>
        <p:spPr bwMode="auto">
          <a:xfrm flipV="1">
            <a:off x="7406640" y="1874520"/>
            <a:ext cx="12700" cy="3657600"/>
          </a:xfrm>
          <a:prstGeom prst="bentConnector3">
            <a:avLst>
              <a:gd name="adj1" fmla="val 6850748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7" idx="3"/>
          </p:cNvCxnSpPr>
          <p:nvPr/>
        </p:nvCxnSpPr>
        <p:spPr bwMode="auto">
          <a:xfrm>
            <a:off x="7406640" y="4617720"/>
            <a:ext cx="8377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6" idx="3"/>
          </p:cNvCxnSpPr>
          <p:nvPr/>
        </p:nvCxnSpPr>
        <p:spPr bwMode="auto">
          <a:xfrm>
            <a:off x="7406640" y="3703320"/>
            <a:ext cx="8377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5" idx="3"/>
          </p:cNvCxnSpPr>
          <p:nvPr/>
        </p:nvCxnSpPr>
        <p:spPr bwMode="auto">
          <a:xfrm>
            <a:off x="7406640" y="2788920"/>
            <a:ext cx="8377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878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In ISO 26262 used ASIL levels (Automotive-SIL)</a:t>
            </a:r>
          </a:p>
          <a:p>
            <a:pPr lvl="2"/>
            <a:r>
              <a:rPr lang="en-US" dirty="0" smtClean="0"/>
              <a:t>SIL </a:t>
            </a:r>
            <a:r>
              <a:rPr lang="en-US" dirty="0"/>
              <a:t>used in IEC </a:t>
            </a:r>
            <a:r>
              <a:rPr lang="en-US" dirty="0" smtClean="0"/>
              <a:t>61508, DAL in DO 178C</a:t>
            </a:r>
            <a:endParaRPr lang="en-US" sz="2000" dirty="0" smtClean="0"/>
          </a:p>
          <a:p>
            <a:pPr lvl="1"/>
            <a:r>
              <a:rPr lang="en-US" sz="2000" dirty="0" smtClean="0"/>
              <a:t>ISO </a:t>
            </a:r>
            <a:r>
              <a:rPr lang="en-US" sz="2000" dirty="0"/>
              <a:t>26262 </a:t>
            </a:r>
            <a:r>
              <a:rPr lang="en-US" sz="2000" dirty="0" smtClean="0"/>
              <a:t>can be seen as IEC 61508 extension, but </a:t>
            </a:r>
            <a:r>
              <a:rPr lang="en-US" sz="2000" b="1" u="sng" dirty="0" smtClean="0"/>
              <a:t>incomparable</a:t>
            </a:r>
          </a:p>
          <a:p>
            <a:pPr lvl="1"/>
            <a:r>
              <a:rPr lang="en-US" sz="2000" dirty="0" smtClean="0"/>
              <a:t>Relevant parameters: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Criticality qualification and quantification?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18581"/>
              </p:ext>
            </p:extLst>
          </p:nvPr>
        </p:nvGraphicFramePr>
        <p:xfrm>
          <a:off x="431799" y="2636912"/>
          <a:ext cx="8375650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881">
                  <a:extLst>
                    <a:ext uri="{9D8B030D-6E8A-4147-A177-3AD203B41FA5}">
                      <a16:colId xmlns:a16="http://schemas.microsoft.com/office/drawing/2014/main" val="2105319616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709209021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55269398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13664959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333299966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60622664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Exposure</a:t>
                      </a:r>
                      <a:endParaRPr lang="en-GB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E0</a:t>
                      </a:r>
                      <a:endParaRPr lang="en-GB" dirty="0"/>
                    </a:p>
                  </a:txBody>
                  <a:tcPr anchor="ctr">
                    <a:solidFill>
                      <a:srgbClr val="00B0F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E1</a:t>
                      </a:r>
                      <a:endParaRPr lang="en-GB" dirty="0"/>
                    </a:p>
                  </a:txBody>
                  <a:tcPr anchor="ctr">
                    <a:solidFill>
                      <a:srgbClr val="00B0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E2</a:t>
                      </a:r>
                      <a:endParaRPr lang="en-GB" dirty="0"/>
                    </a:p>
                  </a:txBody>
                  <a:tcPr anchor="ctr">
                    <a:solidFill>
                      <a:srgbClr val="00B0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E3</a:t>
                      </a:r>
                      <a:endParaRPr lang="en-GB" dirty="0"/>
                    </a:p>
                  </a:txBody>
                  <a:tcPr anchor="ctr">
                    <a:solidFill>
                      <a:srgbClr val="00B0F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E4</a:t>
                      </a:r>
                      <a:endParaRPr lang="en-GB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480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Incredible</a:t>
                      </a:r>
                      <a:endParaRPr lang="en-GB" sz="1500" dirty="0"/>
                    </a:p>
                  </a:txBody>
                  <a:tcPr anchor="ctr">
                    <a:solidFill>
                      <a:srgbClr val="00B0F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Very low probability</a:t>
                      </a:r>
                      <a:endParaRPr lang="en-GB" sz="1500" dirty="0"/>
                    </a:p>
                  </a:txBody>
                  <a:tcPr anchor="ctr">
                    <a:solidFill>
                      <a:srgbClr val="00B0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Low probability</a:t>
                      </a:r>
                      <a:endParaRPr lang="en-GB" sz="1500" dirty="0"/>
                    </a:p>
                  </a:txBody>
                  <a:tcPr anchor="ctr">
                    <a:solidFill>
                      <a:srgbClr val="00B0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Moderate probability</a:t>
                      </a:r>
                      <a:endParaRPr lang="en-GB" sz="1500" dirty="0"/>
                    </a:p>
                  </a:txBody>
                  <a:tcPr anchor="ctr">
                    <a:solidFill>
                      <a:srgbClr val="00B0F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High probability</a:t>
                      </a:r>
                      <a:endParaRPr lang="en-GB" sz="15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53107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986780"/>
              </p:ext>
            </p:extLst>
          </p:nvPr>
        </p:nvGraphicFramePr>
        <p:xfrm>
          <a:off x="431799" y="3649072"/>
          <a:ext cx="8375650" cy="114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881">
                  <a:extLst>
                    <a:ext uri="{9D8B030D-6E8A-4147-A177-3AD203B41FA5}">
                      <a16:colId xmlns:a16="http://schemas.microsoft.com/office/drawing/2014/main" val="210531961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09209021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55269398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36649599"/>
                    </a:ext>
                  </a:extLst>
                </a:gridCol>
                <a:gridCol w="2183221">
                  <a:extLst>
                    <a:ext uri="{9D8B030D-6E8A-4147-A177-3AD203B41FA5}">
                      <a16:colId xmlns:a16="http://schemas.microsoft.com/office/drawing/2014/main" val="133329996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Severity</a:t>
                      </a:r>
                      <a:endParaRPr lang="en-GB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S0</a:t>
                      </a:r>
                      <a:endParaRPr lang="en-GB" dirty="0"/>
                    </a:p>
                  </a:txBody>
                  <a:tcPr anchor="ctr">
                    <a:solidFill>
                      <a:srgbClr val="92D05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S1</a:t>
                      </a:r>
                      <a:endParaRPr lang="en-GB" dirty="0"/>
                    </a:p>
                  </a:txBody>
                  <a:tcPr anchor="ctr">
                    <a:solidFill>
                      <a:srgbClr val="92D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S2</a:t>
                      </a:r>
                      <a:endParaRPr lang="en-GB" dirty="0"/>
                    </a:p>
                  </a:txBody>
                  <a:tcPr anchor="ctr">
                    <a:solidFill>
                      <a:srgbClr val="92D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S3</a:t>
                      </a:r>
                      <a:endParaRPr lang="en-GB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480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No injuries</a:t>
                      </a:r>
                      <a:endParaRPr lang="en-GB" sz="1500" dirty="0"/>
                    </a:p>
                  </a:txBody>
                  <a:tcPr anchor="ctr">
                    <a:solidFill>
                      <a:srgbClr val="92D05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Light and</a:t>
                      </a:r>
                      <a:r>
                        <a:rPr lang="en-GB" sz="1500" baseline="0" dirty="0" smtClean="0"/>
                        <a:t> moderate injuries</a:t>
                      </a:r>
                      <a:endParaRPr lang="en-GB" sz="1500" dirty="0"/>
                    </a:p>
                  </a:txBody>
                  <a:tcPr anchor="ctr">
                    <a:solidFill>
                      <a:srgbClr val="92D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Severe and life</a:t>
                      </a:r>
                      <a:r>
                        <a:rPr lang="en-GB" sz="1500" baseline="0" dirty="0" smtClean="0"/>
                        <a:t>-threatening injuries (survival probable)</a:t>
                      </a:r>
                      <a:endParaRPr lang="en-GB" sz="1500" dirty="0"/>
                    </a:p>
                  </a:txBody>
                  <a:tcPr anchor="ctr">
                    <a:solidFill>
                      <a:srgbClr val="92D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Life-threatening injuries</a:t>
                      </a:r>
                      <a:r>
                        <a:rPr lang="en-GB" sz="1500" baseline="0" dirty="0" smtClean="0"/>
                        <a:t> (survival uncertain), fatal injuries</a:t>
                      </a:r>
                      <a:endParaRPr lang="en-GB" sz="15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53107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66927"/>
              </p:ext>
            </p:extLst>
          </p:nvPr>
        </p:nvGraphicFramePr>
        <p:xfrm>
          <a:off x="431540" y="4905164"/>
          <a:ext cx="8375650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881">
                  <a:extLst>
                    <a:ext uri="{9D8B030D-6E8A-4147-A177-3AD203B41FA5}">
                      <a16:colId xmlns:a16="http://schemas.microsoft.com/office/drawing/2014/main" val="210531961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09209021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55269398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36649599"/>
                    </a:ext>
                  </a:extLst>
                </a:gridCol>
                <a:gridCol w="2183221">
                  <a:extLst>
                    <a:ext uri="{9D8B030D-6E8A-4147-A177-3AD203B41FA5}">
                      <a16:colId xmlns:a16="http://schemas.microsoft.com/office/drawing/2014/main" val="133329996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Controllability</a:t>
                      </a:r>
                      <a:endParaRPr lang="en-GB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C0</a:t>
                      </a:r>
                      <a:endParaRPr lang="en-GB" dirty="0"/>
                    </a:p>
                  </a:txBody>
                  <a:tcPr anchor="ctr">
                    <a:solidFill>
                      <a:srgbClr val="FFC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C1</a:t>
                      </a:r>
                      <a:endParaRPr lang="en-GB" dirty="0"/>
                    </a:p>
                  </a:txBody>
                  <a:tcPr anchor="ctr">
                    <a:solidFill>
                      <a:srgbClr val="FFC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C2</a:t>
                      </a:r>
                      <a:endParaRPr lang="en-GB" dirty="0"/>
                    </a:p>
                  </a:txBody>
                  <a:tcPr anchor="ctr">
                    <a:solidFill>
                      <a:srgbClr val="FFC00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C3</a:t>
                      </a:r>
                      <a:endParaRPr lang="en-GB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480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Controllable in general</a:t>
                      </a:r>
                      <a:endParaRPr lang="en-GB" sz="1500" dirty="0"/>
                    </a:p>
                  </a:txBody>
                  <a:tcPr anchor="ctr">
                    <a:solidFill>
                      <a:srgbClr val="FFC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Simply controllable</a:t>
                      </a:r>
                      <a:endParaRPr lang="en-GB" sz="1500" dirty="0"/>
                    </a:p>
                  </a:txBody>
                  <a:tcPr anchor="ctr">
                    <a:solidFill>
                      <a:srgbClr val="FFC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Normally controllable</a:t>
                      </a:r>
                      <a:endParaRPr lang="en-GB" sz="1500" dirty="0"/>
                    </a:p>
                  </a:txBody>
                  <a:tcPr anchor="ctr">
                    <a:solidFill>
                      <a:srgbClr val="FFC00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Difficult to control or uncontrollable</a:t>
                      </a:r>
                      <a:endParaRPr lang="en-GB" sz="15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531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00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Criticality qualification and quantification?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444174"/>
              </p:ext>
            </p:extLst>
          </p:nvPr>
        </p:nvGraphicFramePr>
        <p:xfrm>
          <a:off x="437784" y="1042991"/>
          <a:ext cx="8369665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933">
                  <a:extLst>
                    <a:ext uri="{9D8B030D-6E8A-4147-A177-3AD203B41FA5}">
                      <a16:colId xmlns:a16="http://schemas.microsoft.com/office/drawing/2014/main" val="6271129"/>
                    </a:ext>
                  </a:extLst>
                </a:gridCol>
                <a:gridCol w="1967140">
                  <a:extLst>
                    <a:ext uri="{9D8B030D-6E8A-4147-A177-3AD203B41FA5}">
                      <a16:colId xmlns:a16="http://schemas.microsoft.com/office/drawing/2014/main" val="3461798574"/>
                    </a:ext>
                  </a:extLst>
                </a:gridCol>
                <a:gridCol w="1380726">
                  <a:extLst>
                    <a:ext uri="{9D8B030D-6E8A-4147-A177-3AD203B41FA5}">
                      <a16:colId xmlns:a16="http://schemas.microsoft.com/office/drawing/2014/main" val="111962593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val="2968918805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val="3588403751"/>
                    </a:ext>
                  </a:extLst>
                </a:gridCol>
              </a:tblGrid>
              <a:tr h="307009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Severity</a:t>
                      </a:r>
                      <a:endParaRPr lang="en-GB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Exposure</a:t>
                      </a:r>
                      <a:endParaRPr lang="en-GB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Controlability</a:t>
                      </a:r>
                      <a:endParaRPr lang="en-GB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494337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C1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C2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FFC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C3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010524"/>
                  </a:ext>
                </a:extLst>
              </a:tr>
              <a:tr h="307009">
                <a:tc rowSpan="4"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S1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E1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438059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E2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865966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E3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99108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E4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621090"/>
                  </a:ext>
                </a:extLst>
              </a:tr>
              <a:tr h="307009">
                <a:tc rowSpan="4"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S2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92D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E1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14363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E2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287756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E3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9322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E4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9"/>
                  </a:ext>
                </a:extLst>
              </a:tr>
              <a:tr h="307009">
                <a:tc rowSpan="4"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S3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E1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119269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E2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725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E3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528868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E4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D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5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5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Derived ASIL level corresponds to the system function</a:t>
            </a:r>
          </a:p>
          <a:p>
            <a:pPr lvl="2"/>
            <a:r>
              <a:rPr lang="en-GB" dirty="0" smtClean="0"/>
              <a:t>Then, HW and SW components which realise it inherit its level</a:t>
            </a:r>
          </a:p>
          <a:p>
            <a:pPr lvl="2"/>
            <a:r>
              <a:rPr lang="en-GB" dirty="0" smtClean="0"/>
              <a:t>In case of sharing </a:t>
            </a:r>
            <a:r>
              <a:rPr lang="en-GB" dirty="0" smtClean="0">
                <a:sym typeface="Wingdings" panose="05000000000000000000" pitchFamily="2" charset="2"/>
              </a:rPr>
              <a:t> inherit the highest ASIL</a:t>
            </a:r>
            <a:endParaRPr lang="en-GB" dirty="0" smtClean="0"/>
          </a:p>
          <a:p>
            <a:endParaRPr lang="en-GB" sz="2000" dirty="0" smtClean="0"/>
          </a:p>
          <a:p>
            <a:r>
              <a:rPr lang="en-GB" sz="2000" dirty="0"/>
              <a:t>C</a:t>
            </a:r>
            <a:r>
              <a:rPr lang="en-GB" sz="2000" dirty="0" smtClean="0"/>
              <a:t>omponents’ constraints can limit the maximum achievable ASIL</a:t>
            </a:r>
          </a:p>
          <a:p>
            <a:pPr lvl="2"/>
            <a:r>
              <a:rPr lang="en-GB" dirty="0" smtClean="0"/>
              <a:t>For example, the physical properties of the link lower than ASIL D</a:t>
            </a:r>
          </a:p>
          <a:p>
            <a:endParaRPr lang="en-GB" sz="2000" dirty="0" smtClean="0"/>
          </a:p>
          <a:p>
            <a:r>
              <a:rPr lang="en-GB" sz="2000" dirty="0" smtClean="0"/>
              <a:t>One way to solve this problem is ASIL decomposition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ASIL inheritance and decomposition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55576" y="4329100"/>
            <a:ext cx="1475904" cy="432048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ASIL 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1500" y="5337212"/>
            <a:ext cx="1371600" cy="432048"/>
          </a:xfrm>
          <a:prstGeom prst="rect">
            <a:avLst/>
          </a:prstGeom>
          <a:solidFill>
            <a:srgbClr val="FF0000">
              <a:alpha val="78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ASIL C (D)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547664" y="5337212"/>
            <a:ext cx="1371600" cy="432048"/>
          </a:xfrm>
          <a:prstGeom prst="rect">
            <a:avLst/>
          </a:prstGeom>
          <a:solidFill>
            <a:srgbClr val="FF0000">
              <a:alpha val="33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ASIL A (D)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31840" y="5337212"/>
            <a:ext cx="1371600" cy="432048"/>
          </a:xfrm>
          <a:prstGeom prst="rect">
            <a:avLst/>
          </a:prstGeom>
          <a:solidFill>
            <a:srgbClr val="FF0000">
              <a:alpha val="55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ASIL B (D)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604556" y="5337212"/>
            <a:ext cx="1371600" cy="432048"/>
          </a:xfrm>
          <a:prstGeom prst="rect">
            <a:avLst/>
          </a:prstGeom>
          <a:solidFill>
            <a:srgbClr val="FF0000">
              <a:alpha val="55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ASIL B (D)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156176" y="5337212"/>
            <a:ext cx="1371600" cy="432048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ASIL D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628892" y="5337212"/>
            <a:ext cx="1371600" cy="432048"/>
          </a:xfrm>
          <a:prstGeom prst="rect">
            <a:avLst/>
          </a:prstGeom>
          <a:solidFill>
            <a:srgbClr val="FF0000">
              <a:alpha val="1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QM (D)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15916" y="4329100"/>
            <a:ext cx="1475904" cy="432048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ASIL D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840512" y="4329100"/>
            <a:ext cx="1475904" cy="432048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ASIL D</a:t>
            </a:r>
          </a:p>
        </p:txBody>
      </p:sp>
      <p:cxnSp>
        <p:nvCxnSpPr>
          <p:cNvPr id="14" name="Straight Arrow Connector 13"/>
          <p:cNvCxnSpPr>
            <a:stCxn id="4" idx="2"/>
            <a:endCxn id="5" idx="0"/>
          </p:cNvCxnSpPr>
          <p:nvPr/>
        </p:nvCxnSpPr>
        <p:spPr bwMode="auto">
          <a:xfrm flipH="1">
            <a:off x="757300" y="4761148"/>
            <a:ext cx="736228" cy="576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>
            <a:off x="1493528" y="4761148"/>
            <a:ext cx="739936" cy="576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endCxn id="8" idx="0"/>
          </p:cNvCxnSpPr>
          <p:nvPr/>
        </p:nvCxnSpPr>
        <p:spPr bwMode="auto">
          <a:xfrm>
            <a:off x="4604556" y="4761148"/>
            <a:ext cx="685800" cy="576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1" idx="2"/>
            <a:endCxn id="7" idx="0"/>
          </p:cNvCxnSpPr>
          <p:nvPr/>
        </p:nvCxnSpPr>
        <p:spPr bwMode="auto">
          <a:xfrm flipH="1">
            <a:off x="3817640" y="4761148"/>
            <a:ext cx="736228" cy="576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2" idx="2"/>
            <a:endCxn id="9" idx="0"/>
          </p:cNvCxnSpPr>
          <p:nvPr/>
        </p:nvCxnSpPr>
        <p:spPr bwMode="auto">
          <a:xfrm flipH="1">
            <a:off x="6841976" y="4761148"/>
            <a:ext cx="736488" cy="576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2" idx="2"/>
            <a:endCxn id="10" idx="0"/>
          </p:cNvCxnSpPr>
          <p:nvPr/>
        </p:nvCxnSpPr>
        <p:spPr bwMode="auto">
          <a:xfrm>
            <a:off x="7578464" y="4761148"/>
            <a:ext cx="736228" cy="576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527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Decomposition requirements:</a:t>
            </a:r>
          </a:p>
          <a:p>
            <a:pPr lvl="2"/>
            <a:r>
              <a:rPr lang="en-GB" dirty="0" smtClean="0"/>
              <a:t>Both elements must address the same safety goal</a:t>
            </a:r>
          </a:p>
          <a:p>
            <a:pPr lvl="2"/>
            <a:r>
              <a:rPr lang="en-GB" dirty="0" smtClean="0"/>
              <a:t>Each </a:t>
            </a:r>
            <a:r>
              <a:rPr lang="en-GB" dirty="0"/>
              <a:t>element must take on the same safe </a:t>
            </a:r>
            <a:r>
              <a:rPr lang="en-GB" dirty="0" smtClean="0"/>
              <a:t>state</a:t>
            </a:r>
          </a:p>
          <a:p>
            <a:pPr lvl="2"/>
            <a:r>
              <a:rPr lang="en-GB" dirty="0" smtClean="0"/>
              <a:t>Preferably diverse (heterogeneous) and </a:t>
            </a:r>
            <a:r>
              <a:rPr lang="en-GB" b="1" u="sng" dirty="0" smtClean="0"/>
              <a:t>independent</a:t>
            </a:r>
            <a:endParaRPr lang="en-GB" b="1" u="sng" dirty="0"/>
          </a:p>
          <a:p>
            <a:pPr marL="192087" lvl="2" indent="0">
              <a:buNone/>
            </a:pPr>
            <a:endParaRPr lang="en-GB" dirty="0" smtClean="0"/>
          </a:p>
          <a:p>
            <a:r>
              <a:rPr lang="en-GB" sz="2000" dirty="0" smtClean="0"/>
              <a:t>Already existed in IEC 61508</a:t>
            </a:r>
          </a:p>
          <a:p>
            <a:endParaRPr lang="en-GB" sz="2000" dirty="0"/>
          </a:p>
          <a:p>
            <a:r>
              <a:rPr lang="en-GB" sz="2000" dirty="0" smtClean="0"/>
              <a:t>Can be used to reduce the production costs</a:t>
            </a:r>
          </a:p>
          <a:p>
            <a:endParaRPr lang="en-GB" sz="2000" dirty="0"/>
          </a:p>
          <a:p>
            <a:r>
              <a:rPr lang="en-GB" sz="2000" dirty="0" smtClean="0"/>
              <a:t>It is a qualitative concept, more addressing systematic issues (architecture) than random errors (hardware reliability)</a:t>
            </a:r>
          </a:p>
          <a:p>
            <a:endParaRPr lang="en-GB" sz="2000" dirty="0"/>
          </a:p>
          <a:p>
            <a:r>
              <a:rPr lang="en-GB" sz="2000" dirty="0" smtClean="0"/>
              <a:t>Is it a way of introducing redundancy? 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ASIL decomposition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63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requirement: “sufficient independence”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IEC 61508: “sufficient independence”</a:t>
            </a:r>
          </a:p>
          <a:p>
            <a:r>
              <a:rPr lang="en-GB" sz="2000" dirty="0" smtClean="0"/>
              <a:t>ISO 26262: “freedom from interference”</a:t>
            </a:r>
          </a:p>
          <a:p>
            <a:pPr lvl="2"/>
            <a:r>
              <a:rPr lang="en-GB" dirty="0" smtClean="0"/>
              <a:t>Designing everything for highest SIL far too costly or even impossible</a:t>
            </a:r>
          </a:p>
          <a:p>
            <a:pPr lvl="2"/>
            <a:r>
              <a:rPr lang="en-GB" dirty="0" smtClean="0"/>
              <a:t>“Sufficient independence” / “freedom from interference” = only viable approach</a:t>
            </a:r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 smtClean="0"/>
          </a:p>
          <a:p>
            <a:r>
              <a:rPr lang="en-GB" sz="2000" dirty="0" smtClean="0"/>
              <a:t>ARINC 653 defines time and memory space partitioning and uses TDMA</a:t>
            </a:r>
          </a:p>
          <a:p>
            <a:endParaRPr lang="en-GB" sz="2000" dirty="0" smtClean="0"/>
          </a:p>
          <a:p>
            <a:r>
              <a:rPr lang="en-GB" sz="2000" dirty="0" smtClean="0"/>
              <a:t>ISO 26262 allows static priority scheduling (without inversion effects)</a:t>
            </a:r>
            <a:endParaRPr lang="en-GB" sz="20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2566020"/>
            <a:ext cx="53054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Brace 6"/>
          <p:cNvSpPr/>
          <p:nvPr/>
        </p:nvSpPr>
        <p:spPr bwMode="auto">
          <a:xfrm>
            <a:off x="5004048" y="1042988"/>
            <a:ext cx="216024" cy="692083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4068" y="1088740"/>
            <a:ext cx="3959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both temporally and spatially </a:t>
            </a:r>
            <a:endParaRPr lang="en-GB" dirty="0" smtClean="0"/>
          </a:p>
          <a:p>
            <a:r>
              <a:rPr lang="en-GB" dirty="0" smtClean="0"/>
              <a:t>for functions </a:t>
            </a:r>
            <a:r>
              <a:rPr lang="en-GB" dirty="0"/>
              <a:t>of different </a:t>
            </a:r>
            <a:r>
              <a:rPr lang="en-GB" dirty="0" smtClean="0"/>
              <a:t>criticalities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3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111125"/>
            <a:ext cx="8460680" cy="7080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noProof="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290476"/>
            <a:ext cx="8370888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Introduction to Mixed Criticality Systems</a:t>
            </a:r>
          </a:p>
          <a:p>
            <a:pPr lvl="1">
              <a:buClr>
                <a:srgbClr val="C0C0C0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Safety standards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/>
              <a:t>Industrial view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Academic view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5710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Industrial view of Mixed Criticality Systems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9387" y="1042988"/>
            <a:ext cx="7600476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062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Mix of legacy busses connected via Ethernet as a backbone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Industrial view of Mixed Criticality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1304764"/>
            <a:ext cx="8424386" cy="36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Legacy busses (CAN, LIN, </a:t>
            </a:r>
            <a:r>
              <a:rPr lang="en-GB" sz="2000" dirty="0" err="1" smtClean="0"/>
              <a:t>FlexRay</a:t>
            </a:r>
            <a:r>
              <a:rPr lang="en-GB" sz="2000" dirty="0" smtClean="0"/>
              <a:t>) are cheap and sufficient in sub-domains</a:t>
            </a:r>
          </a:p>
          <a:p>
            <a:endParaRPr lang="en-GB" sz="2000" dirty="0"/>
          </a:p>
          <a:p>
            <a:r>
              <a:rPr lang="en-GB" sz="2000" dirty="0" smtClean="0"/>
              <a:t>Increasing requirements for higher bandwidth are met with Ethernet backbone</a:t>
            </a:r>
          </a:p>
          <a:p>
            <a:endParaRPr lang="en-GB" sz="2000" dirty="0"/>
          </a:p>
          <a:p>
            <a:r>
              <a:rPr lang="en-GB" sz="2000" dirty="0" smtClean="0"/>
              <a:t>Such design requires gateways (additional delays)</a:t>
            </a:r>
          </a:p>
          <a:p>
            <a:endParaRPr lang="en-GB" sz="2000" dirty="0"/>
          </a:p>
          <a:p>
            <a:r>
              <a:rPr lang="en-GB" sz="2000" dirty="0" smtClean="0"/>
              <a:t>Idea to move to the mono-technological domain in 2020s</a:t>
            </a:r>
          </a:p>
          <a:p>
            <a:pPr lvl="2"/>
            <a:r>
              <a:rPr lang="en-GB" dirty="0" smtClean="0"/>
              <a:t>Ethernet the most suitable technology</a:t>
            </a:r>
          </a:p>
          <a:p>
            <a:pPr lvl="2"/>
            <a:r>
              <a:rPr lang="en-GB" dirty="0" smtClean="0"/>
              <a:t>It would reduce time to market</a:t>
            </a:r>
          </a:p>
          <a:p>
            <a:pPr lvl="2"/>
            <a:r>
              <a:rPr lang="en-GB" dirty="0" smtClean="0"/>
              <a:t>Gateways become obsolete</a:t>
            </a:r>
          </a:p>
          <a:p>
            <a:pPr lvl="2"/>
            <a:r>
              <a:rPr lang="en-GB" dirty="0" smtClean="0"/>
              <a:t>Still, more than half of OEMs in Germany think this is unrealistic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multiple technologies?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4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111125"/>
            <a:ext cx="8460680" cy="7080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noProof="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290476"/>
            <a:ext cx="8370888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en-US" sz="2000" b="1" dirty="0" smtClean="0"/>
              <a:t>Introduction to Mixed Criticality Systems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/>
              <a:t>Safety standards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/>
              <a:t>Industrial view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/>
              <a:t>Academic view</a:t>
            </a:r>
            <a:endParaRPr lang="en-US" sz="2000" b="1" dirty="0"/>
          </a:p>
          <a:p>
            <a:pPr lvl="1">
              <a:buClr>
                <a:srgbClr val="C0C0C0"/>
              </a:buClr>
            </a:pPr>
            <a:endParaRPr lang="en-US" sz="2000" b="1" dirty="0" smtClean="0"/>
          </a:p>
          <a:p>
            <a:pPr lvl="1">
              <a:buClr>
                <a:srgbClr val="C0C0C0"/>
              </a:buClr>
            </a:pPr>
            <a:r>
              <a:rPr lang="en-US" sz="2000" b="1" dirty="0" smtClean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25959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In such heterogeneous environment ever-increasing demands:</a:t>
            </a:r>
          </a:p>
          <a:p>
            <a:pPr lvl="2"/>
            <a:r>
              <a:rPr lang="en-GB" sz="2000" dirty="0" smtClean="0"/>
              <a:t>More processing power on cores</a:t>
            </a:r>
          </a:p>
          <a:p>
            <a:pPr lvl="2"/>
            <a:r>
              <a:rPr lang="en-GB" sz="2000" dirty="0" smtClean="0"/>
              <a:t>More bandwidth</a:t>
            </a:r>
          </a:p>
          <a:p>
            <a:pPr lvl="2"/>
            <a:r>
              <a:rPr lang="en-GB" sz="2000" dirty="0" smtClean="0"/>
              <a:t>Better connectivity 5G (car – to car, car – to internet)</a:t>
            </a:r>
          </a:p>
          <a:p>
            <a:pPr lvl="2"/>
            <a:r>
              <a:rPr lang="en-GB" sz="2000" dirty="0" smtClean="0"/>
              <a:t>Power efficiency</a:t>
            </a:r>
          </a:p>
          <a:p>
            <a:pPr lvl="2"/>
            <a:r>
              <a:rPr lang="en-GB" sz="2000" dirty="0" smtClean="0"/>
              <a:t>Competitiveness</a:t>
            </a:r>
          </a:p>
          <a:p>
            <a:pPr lvl="2"/>
            <a:r>
              <a:rPr lang="en-GB" sz="2000" dirty="0" smtClean="0"/>
              <a:t>Security</a:t>
            </a:r>
          </a:p>
          <a:p>
            <a:pPr lvl="2"/>
            <a:r>
              <a:rPr lang="en-GB" sz="2000" dirty="0" smtClean="0"/>
              <a:t>Autonomy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Market </a:t>
            </a:r>
            <a:r>
              <a:rPr lang="en-GB" dirty="0" smtClean="0"/>
              <a:t>demands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16" y="2822774"/>
            <a:ext cx="4479801" cy="31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Cars are already perceived as “software on wheels”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This means heavy reusability of both existing HW and SW</a:t>
            </a:r>
          </a:p>
          <a:p>
            <a:endParaRPr lang="en-GB" sz="2000" dirty="0"/>
          </a:p>
          <a:p>
            <a:r>
              <a:rPr lang="en-GB" sz="2000" dirty="0" smtClean="0"/>
              <a:t>Sharing sensor values by multiple functionalities (of different criticalities):</a:t>
            </a:r>
          </a:p>
          <a:p>
            <a:pPr lvl="2"/>
            <a:r>
              <a:rPr lang="en-GB" dirty="0"/>
              <a:t>Wheel sensors: transmission (HI) and navigation (LO)</a:t>
            </a:r>
          </a:p>
          <a:p>
            <a:pPr lvl="2"/>
            <a:r>
              <a:rPr lang="en-GB" dirty="0"/>
              <a:t>Breaks: antilock breaking (HI), cruise control (LO</a:t>
            </a:r>
            <a:r>
              <a:rPr lang="en-GB" dirty="0" smtClean="0"/>
              <a:t>)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High-performance requirements (ADAS and AD):</a:t>
            </a:r>
          </a:p>
          <a:p>
            <a:pPr lvl="2"/>
            <a:r>
              <a:rPr lang="en-GB" dirty="0" smtClean="0"/>
              <a:t>Multiprocessors for reliable object recognition, and decision making based on high-resolution camera, radar, </a:t>
            </a:r>
            <a:r>
              <a:rPr lang="en-GB" dirty="0" err="1" smtClean="0"/>
              <a:t>lidar</a:t>
            </a:r>
            <a:r>
              <a:rPr lang="en-GB" dirty="0" smtClean="0"/>
              <a:t>. High safety-critical traffic volume.</a:t>
            </a:r>
          </a:p>
          <a:p>
            <a:pPr lvl="2"/>
            <a:r>
              <a:rPr lang="en-GB" dirty="0" smtClean="0"/>
              <a:t>Increasing ASIL</a:t>
            </a:r>
          </a:p>
          <a:p>
            <a:pPr lvl="2"/>
            <a:r>
              <a:rPr lang="en-GB" dirty="0" smtClean="0"/>
              <a:t>Similar to avionics (automated flight management requires high performance) </a:t>
            </a:r>
          </a:p>
          <a:p>
            <a:pPr lvl="2"/>
            <a:endParaRPr lang="en-GB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trend: Service-oriented </a:t>
            </a:r>
            <a:r>
              <a:rPr lang="en-GB" dirty="0" smtClean="0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5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 of Mixed Criticality Systems </a:t>
            </a:r>
            <a:endParaRPr lang="en-GB" dirty="0"/>
          </a:p>
        </p:txBody>
      </p:sp>
      <p:sp>
        <p:nvSpPr>
          <p:cNvPr id="4" name="Left-Right Arrow 3"/>
          <p:cNvSpPr/>
          <p:nvPr/>
        </p:nvSpPr>
        <p:spPr bwMode="auto">
          <a:xfrm>
            <a:off x="983221" y="1270281"/>
            <a:ext cx="7272808" cy="540060"/>
          </a:xfrm>
          <a:prstGeom prst="leftRightArrow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92D050"/>
              </a:gs>
            </a:gsLst>
            <a:lin ang="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800" y="1834124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Functional safety</a:t>
            </a:r>
            <a:endParaRPr lang="en-GB" sz="2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8258" y="1840758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rgbClr val="92D050"/>
                </a:solidFill>
              </a:rPr>
              <a:t>High performance</a:t>
            </a:r>
            <a:endParaRPr lang="en-GB" sz="2000" b="1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6" y="2312876"/>
            <a:ext cx="628650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7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Efficient mechanisms to provide and demonstrate sufficient independence are necessary</a:t>
            </a:r>
          </a:p>
          <a:p>
            <a:endParaRPr lang="en-GB" sz="2000" dirty="0"/>
          </a:p>
          <a:p>
            <a:r>
              <a:rPr lang="en-GB" sz="2000" dirty="0" smtClean="0"/>
              <a:t>Kernels and schedulers (e.g. separation kernels)</a:t>
            </a:r>
          </a:p>
          <a:p>
            <a:pPr lvl="2"/>
            <a:r>
              <a:rPr lang="en-GB" dirty="0" smtClean="0"/>
              <a:t>To enforce spatial and temporal separation among functionalities or partitions</a:t>
            </a:r>
          </a:p>
          <a:p>
            <a:pPr lvl="2"/>
            <a:r>
              <a:rPr lang="en-GB" dirty="0" smtClean="0"/>
              <a:t>Some examples: </a:t>
            </a:r>
            <a:r>
              <a:rPr lang="en-GB" dirty="0" err="1" smtClean="0"/>
              <a:t>PikeOS</a:t>
            </a:r>
            <a:r>
              <a:rPr lang="en-GB" dirty="0" smtClean="0"/>
              <a:t> implementing ARINC 653, QNX Neutrino, QUEST-V, </a:t>
            </a:r>
            <a:r>
              <a:rPr lang="en-GB" dirty="0" err="1" smtClean="0"/>
              <a:t>CompSOC</a:t>
            </a:r>
            <a:endParaRPr lang="en-GB" dirty="0" smtClean="0"/>
          </a:p>
          <a:p>
            <a:pPr lvl="2"/>
            <a:r>
              <a:rPr lang="en-GB" dirty="0" smtClean="0"/>
              <a:t>Separation kernels usually implemented via time-triggered schedulers (but fixed priority scheduling also possible with monitoring exec. times)</a:t>
            </a:r>
          </a:p>
          <a:p>
            <a:pPr lvl="2"/>
            <a:r>
              <a:rPr lang="en-GB" dirty="0" smtClean="0"/>
              <a:t>Example: AUTOSAR (execution budget, lock budget, time frame)</a:t>
            </a:r>
          </a:p>
          <a:p>
            <a:pPr lvl="2"/>
            <a:r>
              <a:rPr lang="en-GB" dirty="0" smtClean="0"/>
              <a:t>Resource managers and </a:t>
            </a:r>
            <a:r>
              <a:rPr lang="en-GB" dirty="0" err="1" smtClean="0"/>
              <a:t>partialisation</a:t>
            </a:r>
            <a:r>
              <a:rPr lang="en-GB" dirty="0" smtClean="0"/>
              <a:t> mechanisms always have the highest priority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Viable strategies for mixed criticality (1/2)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2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Efficient mechanisms to provide and demonstrate sufficient independence are necessary</a:t>
            </a:r>
          </a:p>
          <a:p>
            <a:endParaRPr lang="en-GB" sz="2000" dirty="0"/>
          </a:p>
          <a:p>
            <a:r>
              <a:rPr lang="en-GB" sz="2000" dirty="0" smtClean="0"/>
              <a:t>Mechanisms to detect timing faults and control them</a:t>
            </a:r>
          </a:p>
          <a:p>
            <a:pPr lvl="2"/>
            <a:r>
              <a:rPr lang="en-GB" sz="2000" dirty="0"/>
              <a:t>Monitors to control/manage the criticality of functions</a:t>
            </a:r>
          </a:p>
          <a:p>
            <a:pPr lvl="2"/>
            <a:r>
              <a:rPr lang="en-GB" sz="2000" dirty="0"/>
              <a:t>Overhead: independence between monitors and functions</a:t>
            </a:r>
          </a:p>
          <a:p>
            <a:pPr lvl="2"/>
            <a:r>
              <a:rPr lang="en-GB" sz="2000" dirty="0"/>
              <a:t>Existing monitoring methods for AUTOSAR (</a:t>
            </a:r>
            <a:r>
              <a:rPr lang="en-GB" sz="2000" dirty="0" err="1"/>
              <a:t>Neukirchner</a:t>
            </a:r>
            <a:r>
              <a:rPr lang="en-GB" sz="2000" dirty="0"/>
              <a:t> et al.):</a:t>
            </a:r>
          </a:p>
          <a:p>
            <a:pPr lvl="3"/>
            <a:r>
              <a:rPr lang="en-GB" sz="2000" dirty="0"/>
              <a:t>Memory protection, detection of timing faults and containment, admission control, reconfiguration</a:t>
            </a:r>
          </a:p>
          <a:p>
            <a:pPr lvl="2"/>
            <a:r>
              <a:rPr lang="en-GB" sz="2000" dirty="0"/>
              <a:t>Similar approaches for IMA (Hill and Lake)</a:t>
            </a:r>
          </a:p>
          <a:p>
            <a:pPr marL="0" indent="0">
              <a:buNone/>
            </a:pPr>
            <a:endParaRPr lang="en-GB" sz="2000" dirty="0" smtClean="0"/>
          </a:p>
          <a:p>
            <a:r>
              <a:rPr lang="en-GB" sz="2000" dirty="0" smtClean="0"/>
              <a:t>Monitoring and mode change with Ada (</a:t>
            </a:r>
            <a:r>
              <a:rPr lang="en-GB" sz="2000" dirty="0" err="1" smtClean="0"/>
              <a:t>Baruah</a:t>
            </a:r>
            <a:r>
              <a:rPr lang="en-GB" sz="2000" dirty="0" smtClean="0"/>
              <a:t> and Burns)</a:t>
            </a:r>
          </a:p>
          <a:p>
            <a:pPr lvl="2"/>
            <a:endParaRPr lang="en-GB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Viable strategies for mixed criticality (2/2)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8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111125"/>
            <a:ext cx="8460680" cy="7080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noProof="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290476"/>
            <a:ext cx="8370888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Introduction to Mixed Criticality Systems</a:t>
            </a:r>
          </a:p>
          <a:p>
            <a:pPr lvl="1">
              <a:buClr>
                <a:srgbClr val="C0C0C0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Safety standards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Industrial view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/>
              <a:t>Academic view</a:t>
            </a:r>
            <a:endParaRPr lang="en-US" sz="2000" b="1" dirty="0"/>
          </a:p>
          <a:p>
            <a:pPr lvl="1">
              <a:buClr>
                <a:srgbClr val="C0C0C0"/>
              </a:buClr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414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31800" y="1042988"/>
                <a:ext cx="8375650" cy="5014304"/>
              </a:xfrm>
            </p:spPr>
            <p:txBody>
              <a:bodyPr/>
              <a:lstStyle/>
              <a:p>
                <a:pPr lvl="2"/>
                <a:r>
                  <a:rPr lang="en-GB" sz="2000" dirty="0" smtClean="0"/>
                  <a:t>Abstracted by a set of concurrent tasks</a:t>
                </a:r>
              </a:p>
              <a:p>
                <a:pPr lvl="2"/>
                <a:r>
                  <a:rPr lang="en-GB" sz="2000" dirty="0" smtClean="0"/>
                  <a:t>Each task implements a set of functions at a given criticality level</a:t>
                </a:r>
              </a:p>
              <a:p>
                <a:pPr lvl="3"/>
                <a:r>
                  <a:rPr lang="en-GB" dirty="0" smtClean="0"/>
                  <a:t>In many cases, for simplicity, only two levels</a:t>
                </a:r>
              </a:p>
              <a:p>
                <a:pPr lvl="2"/>
                <a:endParaRPr lang="en-GB" sz="2000" dirty="0"/>
              </a:p>
              <a:p>
                <a:pPr lvl="2"/>
                <a:r>
                  <a:rPr lang="en-GB" sz="2000" dirty="0" smtClean="0">
                    <a:cs typeface="Aldhabi" panose="01000000000000000000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  <m:t>𝑖</m:t>
                        </m:r>
                      </m:sub>
                    </m:sSub>
                    <m:r>
                      <a:rPr lang="en-GB" sz="2800" i="1" smtClean="0">
                        <a:latin typeface="Cambria Math" panose="02040503050406030204" pitchFamily="18" charset="0"/>
                        <a:cs typeface="Aldhabi" panose="01000000000000000000" pitchFamily="2" charset="-78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  <m:t>,     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  <m:t>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  <m:t>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dhabi" panose="010000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dhabi" panose="01000000000000000000" pitchFamily="2" charset="-78"/>
                              </a:rPr>
                              <m:t>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dhabi" panose="010000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dhabi" panose="01000000000000000000" pitchFamily="2" charset="-78"/>
                              </a:rPr>
                              <m:t> 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dhabi" panose="01000000000000000000" pitchFamily="2" charset="-78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800" dirty="0" smtClean="0">
                    <a:latin typeface="Aldhabi" panose="01000000000000000000" pitchFamily="2" charset="-78"/>
                    <a:cs typeface="Aldhabi" panose="01000000000000000000" pitchFamily="2" charset="-78"/>
                  </a:rPr>
                  <a:t> </a:t>
                </a:r>
                <a:r>
                  <a:rPr lang="en-GB" sz="2000" dirty="0" smtClean="0">
                    <a:cs typeface="Aldhabi" panose="01000000000000000000" pitchFamily="2" charset="-78"/>
                  </a:rPr>
                  <a:t>       (a.k.a. Vestal model)</a:t>
                </a:r>
                <a:endParaRPr lang="en-GB" sz="2800" dirty="0" smtClean="0">
                  <a:latin typeface="Aldhabi" panose="01000000000000000000" pitchFamily="2" charset="-78"/>
                  <a:cs typeface="Aldhabi" panose="01000000000000000000" pitchFamily="2" charset="-78"/>
                </a:endParaRPr>
              </a:p>
              <a:p>
                <a:pPr lvl="2"/>
                <a:endParaRPr lang="en-GB" sz="2000" dirty="0">
                  <a:cs typeface="Aldhabi" panose="01000000000000000000" pitchFamily="2" charset="-78"/>
                </a:endParaRPr>
              </a:p>
              <a:p>
                <a:pPr lvl="2"/>
                <a:endParaRPr lang="en-GB" sz="2000" dirty="0" smtClean="0">
                  <a:cs typeface="Aldhabi" panose="01000000000000000000" pitchFamily="2" charset="-78"/>
                </a:endParaRPr>
              </a:p>
              <a:p>
                <a:pPr lvl="2"/>
                <a:endParaRPr lang="en-GB" sz="2000" dirty="0">
                  <a:cs typeface="Aldhabi" panose="01000000000000000000" pitchFamily="2" charset="-78"/>
                </a:endParaRPr>
              </a:p>
              <a:p>
                <a:pPr lvl="2"/>
                <a:r>
                  <a:rPr lang="en-US" sz="2000" dirty="0" smtClean="0">
                    <a:ea typeface="Cambria Math" panose="02040503050406030204" pitchFamily="18" charset="0"/>
                    <a:cs typeface="Aldhabi" panose="01000000000000000000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 smtClean="0">
                    <a:cs typeface="Aldhabi" panose="01000000000000000000" pitchFamily="2" charset="-78"/>
                  </a:rPr>
                  <a:t> is a vector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 smtClean="0">
                    <a:cs typeface="Aldhabi" panose="01000000000000000000" pitchFamily="2" charset="-78"/>
                  </a:rPr>
                  <a:t> (usually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𝐻𝐼</m:t>
                        </m:r>
                      </m:sub>
                    </m:sSub>
                  </m:oMath>
                </a14:m>
                <a:r>
                  <a:rPr lang="en-GB" sz="2000" dirty="0" smtClean="0">
                    <a:cs typeface="Aldhabi" panose="01000000000000000000" pitchFamily="2" charset="-78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𝐿𝑂</m:t>
                        </m:r>
                      </m:sub>
                    </m:sSub>
                  </m:oMath>
                </a14:m>
                <a:r>
                  <a:rPr lang="en-GB" sz="2000" dirty="0" smtClean="0">
                    <a:cs typeface="Aldhabi" panose="01000000000000000000" pitchFamily="2" charset="-78"/>
                  </a:rPr>
                  <a:t> for high-critical tasks)</a:t>
                </a:r>
              </a:p>
              <a:p>
                <a:pPr lvl="3"/>
                <a:r>
                  <a:rPr lang="en-GB" sz="2000" dirty="0" smtClean="0">
                    <a:cs typeface="Aldhabi" panose="01000000000000000000" pitchFamily="2" charset="-78"/>
                  </a:rPr>
                  <a:t>Low critical tasks only one value (but no restrictions on priorities!)</a:t>
                </a:r>
              </a:p>
              <a:p>
                <a:pPr lvl="3"/>
                <a:endParaRPr lang="en-GB" sz="2800" dirty="0" smtClean="0">
                  <a:cs typeface="Aldhabi" panose="01000000000000000000" pitchFamily="2" charset="-78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042988"/>
                <a:ext cx="8375650" cy="5014304"/>
              </a:xfrm>
              <a:blipFill>
                <a:blip r:embed="rId3"/>
                <a:stretch>
                  <a:fillRect t="-1458" r="-1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Academic view of Mixed Criticality Systems </a:t>
            </a:r>
            <a:endParaRPr lang="en-GB" dirty="0"/>
          </a:p>
        </p:txBody>
      </p:sp>
      <p:sp>
        <p:nvSpPr>
          <p:cNvPr id="4" name="Left Brace 3"/>
          <p:cNvSpPr/>
          <p:nvPr/>
        </p:nvSpPr>
        <p:spPr bwMode="auto">
          <a:xfrm rot="16200000">
            <a:off x="881589" y="3229550"/>
            <a:ext cx="288033" cy="684076"/>
          </a:xfrm>
          <a:prstGeom prst="leftBrac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1781689" y="3229549"/>
            <a:ext cx="288033" cy="684076"/>
          </a:xfrm>
          <a:prstGeom prst="leftBrac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 rot="16200000">
            <a:off x="2681789" y="3229549"/>
            <a:ext cx="288033" cy="684076"/>
          </a:xfrm>
          <a:prstGeom prst="leftBrac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 rot="16200000">
            <a:off x="3581890" y="3229551"/>
            <a:ext cx="288033" cy="684076"/>
          </a:xfrm>
          <a:prstGeom prst="leftBrac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4445986" y="3229551"/>
            <a:ext cx="288033" cy="684076"/>
          </a:xfrm>
          <a:prstGeom prst="leftBrac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16200000">
            <a:off x="5310081" y="3229551"/>
            <a:ext cx="288033" cy="684076"/>
          </a:xfrm>
          <a:prstGeom prst="leftBrac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675" y="37547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390943" y="375477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criticality</a:t>
            </a:r>
          </a:p>
          <a:p>
            <a:pPr algn="ctr"/>
            <a:r>
              <a:rPr lang="en-GB" dirty="0" smtClean="0"/>
              <a:t>level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412871" y="37555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period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287325" y="37555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priority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57055" y="375550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WCET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925214" y="375550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deadline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000" dirty="0" smtClean="0"/>
                  <a:t>Multiple WCETs obtained via different methods</a:t>
                </a:r>
              </a:p>
              <a:p>
                <a:pPr lvl="2"/>
                <a:r>
                  <a:rPr lang="en-US" sz="2000" dirty="0" smtClean="0">
                    <a:ea typeface="Cambria Math" panose="02040503050406030204" pitchFamily="18" charset="0"/>
                    <a:cs typeface="Aldhabi" panose="01000000000000000000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𝐿𝑂</m:t>
                        </m:r>
                      </m:sub>
                    </m:sSub>
                  </m:oMath>
                </a14:m>
                <a:r>
                  <a:rPr lang="en-GB" sz="2000" dirty="0" smtClean="0"/>
                  <a:t> obtained via trace analysis (or some simpler estimation process)</a:t>
                </a:r>
              </a:p>
              <a:p>
                <a:pPr lvl="3"/>
                <a:r>
                  <a:rPr lang="en-GB" sz="2000" dirty="0" smtClean="0"/>
                  <a:t>This value is reasonably expected not to be exceeded at runtime</a:t>
                </a:r>
              </a:p>
              <a:p>
                <a:pPr lvl="2"/>
                <a:r>
                  <a:rPr lang="en-GB" sz="2000" dirty="0" smtClean="0"/>
                  <a:t> </a:t>
                </a:r>
                <a:r>
                  <a:rPr lang="en-US" sz="1600" dirty="0">
                    <a:ea typeface="Cambria Math" panose="02040503050406030204" pitchFamily="18" charset="0"/>
                    <a:cs typeface="Aldhabi" panose="01000000000000000000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𝐻𝐼</m:t>
                        </m:r>
                      </m:sub>
                    </m:sSub>
                  </m:oMath>
                </a14:m>
                <a:r>
                  <a:rPr lang="en-GB" sz="2000" dirty="0" smtClean="0"/>
                  <a:t> obtained via more stringent process (formal worst-case analysis)</a:t>
                </a:r>
              </a:p>
              <a:p>
                <a:pPr lvl="3"/>
                <a:r>
                  <a:rPr lang="en-GB" sz="2000" dirty="0" smtClean="0"/>
                  <a:t>This value is the safe upper-bound</a:t>
                </a:r>
              </a:p>
              <a:p>
                <a:pPr lvl="3"/>
                <a:r>
                  <a:rPr lang="en-GB" sz="2000" dirty="0" smtClean="0"/>
                  <a:t>Necessary for certification requirements, but extremely unlikely </a:t>
                </a:r>
              </a:p>
              <a:p>
                <a:r>
                  <a:rPr lang="en-US" sz="2000" dirty="0" smtClean="0">
                    <a:ea typeface="Cambria Math" panose="02040503050406030204" pitchFamily="18" charset="0"/>
                    <a:cs typeface="Aldhabi" panose="01000000000000000000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𝐻𝐼</m:t>
                        </m:r>
                      </m:sub>
                    </m:sSub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1000000000000000000" pitchFamily="2" charset="-78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1000000000000000000" pitchFamily="2" charset="-78"/>
                      </a:rPr>
                      <m:t>≫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𝐿𝑂</m:t>
                        </m:r>
                      </m:sub>
                    </m:sSub>
                  </m:oMath>
                </a14:m>
                <a:r>
                  <a:rPr lang="en-GB" sz="2800" dirty="0" smtClean="0"/>
                  <a:t> </a:t>
                </a:r>
                <a:r>
                  <a:rPr lang="en-GB" sz="2000" dirty="0" smtClean="0"/>
                  <a:t>premise</a:t>
                </a:r>
                <a:endParaRPr lang="en-GB" sz="2800" dirty="0" smtClean="0"/>
              </a:p>
              <a:p>
                <a:endParaRPr lang="en-GB" sz="2000" dirty="0" smtClean="0"/>
              </a:p>
              <a:p>
                <a:r>
                  <a:rPr lang="en-GB" sz="2000" dirty="0" smtClean="0"/>
                  <a:t>Other definitions also exist (criticality across periods and deadlines)</a:t>
                </a:r>
              </a:p>
              <a:p>
                <a:pPr lvl="2"/>
                <a:r>
                  <a:rPr lang="en-GB" sz="2000" dirty="0" smtClean="0"/>
                  <a:t>Somewhat weaker justification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47" t="-1533" r="-10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justification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1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000" b="1" dirty="0" smtClean="0"/>
                  <a:t>Low-criticality mode</a:t>
                </a:r>
              </a:p>
              <a:p>
                <a:pPr lvl="2"/>
                <a:r>
                  <a:rPr lang="en-GB" dirty="0" smtClean="0"/>
                  <a:t>The system starts in this mode</a:t>
                </a:r>
              </a:p>
              <a:p>
                <a:pPr lvl="2"/>
                <a:r>
                  <a:rPr lang="en-GB" dirty="0" smtClean="0"/>
                  <a:t>All tasks schedulable according to their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𝐿𝑂</m:t>
                        </m:r>
                      </m:sub>
                    </m:sSub>
                  </m:oMath>
                </a14:m>
                <a:r>
                  <a:rPr lang="en-GB" sz="2000" dirty="0" smtClean="0"/>
                  <a:t> </a:t>
                </a:r>
                <a:r>
                  <a:rPr lang="en-GB" dirty="0" smtClean="0"/>
                  <a:t>specifications</a:t>
                </a:r>
              </a:p>
              <a:p>
                <a:pPr lvl="2"/>
                <a:r>
                  <a:rPr lang="en-GB" dirty="0" smtClean="0"/>
                  <a:t>If no changes, remain in this mode</a:t>
                </a:r>
              </a:p>
              <a:p>
                <a:pPr lvl="2"/>
                <a:r>
                  <a:rPr lang="en-GB" dirty="0" smtClean="0"/>
                  <a:t>When a higher-critical</a:t>
                </a:r>
                <a:r>
                  <a:rPr lang="en-GB" dirty="0"/>
                  <a:t>ity tasks exceeds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𝐿𝑂</m:t>
                        </m:r>
                      </m:sub>
                    </m:sSub>
                  </m:oMath>
                </a14:m>
                <a:r>
                  <a:rPr lang="en-GB" dirty="0"/>
                  <a:t>, the system goes to high-criticality mode</a:t>
                </a:r>
                <a:endParaRPr lang="en-GB" dirty="0" smtClean="0"/>
              </a:p>
              <a:p>
                <a:endParaRPr lang="en-GB" sz="2000" dirty="0" smtClean="0"/>
              </a:p>
              <a:p>
                <a:r>
                  <a:rPr lang="en-GB" sz="2000" b="1" dirty="0" smtClean="0"/>
                  <a:t>High-criticality mode</a:t>
                </a:r>
              </a:p>
              <a:p>
                <a:pPr lvl="2"/>
                <a:r>
                  <a:rPr lang="en-GB" dirty="0" smtClean="0"/>
                  <a:t>Only high-criticality tasks guaranteed to execute (for their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𝐻𝐼</m:t>
                        </m:r>
                      </m:sub>
                    </m:sSub>
                  </m:oMath>
                </a14:m>
                <a:r>
                  <a:rPr lang="en-GB" dirty="0" smtClean="0"/>
                  <a:t> specifications)</a:t>
                </a:r>
              </a:p>
              <a:p>
                <a:pPr lvl="2"/>
                <a:r>
                  <a:rPr lang="en-GB" dirty="0" smtClean="0"/>
                  <a:t>Low-criticality tasks (in most models) dropped and not executed any more</a:t>
                </a:r>
              </a:p>
              <a:p>
                <a:pPr lvl="2"/>
                <a:r>
                  <a:rPr lang="en-GB" dirty="0" smtClean="0"/>
                  <a:t>Upon selected conditions, the system may transition to low-criticality mode</a:t>
                </a:r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7" t="-1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explained</a:t>
            </a:r>
            <a:endParaRPr lang="en-GB" dirty="0"/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2537774" y="1682806"/>
            <a:ext cx="3348372" cy="1800200"/>
          </a:xfrm>
          <a:prstGeom prst="curved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Curved Right Arrow 4"/>
          <p:cNvSpPr/>
          <p:nvPr/>
        </p:nvSpPr>
        <p:spPr bwMode="auto">
          <a:xfrm rot="10800000">
            <a:off x="3311860" y="819150"/>
            <a:ext cx="1656184" cy="3257922"/>
          </a:xfrm>
          <a:prstGeom prst="curved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9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000" b="1" dirty="0" smtClean="0"/>
                  <a:t>1. Criticality level applies to a task and not a system function</a:t>
                </a:r>
              </a:p>
              <a:p>
                <a:pPr lvl="2"/>
                <a:r>
                  <a:rPr lang="en-GB" dirty="0" smtClean="0"/>
                  <a:t>Not compatible with standards</a:t>
                </a:r>
              </a:p>
              <a:p>
                <a:pPr lvl="2"/>
                <a:r>
                  <a:rPr lang="en-GB" dirty="0" smtClean="0"/>
                  <a:t>All tasks contributing to the function must be the same criticality</a:t>
                </a:r>
              </a:p>
              <a:p>
                <a:pPr lvl="2"/>
                <a:endParaRPr lang="en-GB" dirty="0" smtClean="0"/>
              </a:p>
              <a:p>
                <a:pPr marL="0" indent="0">
                  <a:buNone/>
                </a:pPr>
                <a:r>
                  <a:rPr lang="en-GB" sz="2000" b="1" dirty="0" smtClean="0"/>
                  <a:t>2. Higher-criticality tasks characterised with multiple WCETs</a:t>
                </a:r>
              </a:p>
              <a:p>
                <a:pPr lvl="2"/>
                <a:r>
                  <a:rPr lang="en-GB" dirty="0" smtClean="0"/>
                  <a:t>Why would a certification authority accept two (or more) values?</a:t>
                </a:r>
              </a:p>
              <a:p>
                <a:pPr lvl="2"/>
                <a:r>
                  <a:rPr lang="en-GB" dirty="0" smtClean="0">
                    <a:sym typeface="Wingdings" panose="05000000000000000000" pitchFamily="2" charset="2"/>
                  </a:rPr>
                  <a:t>For high critical tasks thorough process necessary</a:t>
                </a:r>
              </a:p>
              <a:p>
                <a:pPr lvl="2"/>
                <a:r>
                  <a:rPr lang="en-GB" dirty="0" smtClean="0"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𝐿𝑂</m:t>
                        </m:r>
                      </m:sub>
                    </m:sSub>
                  </m:oMath>
                </a14:m>
                <a:r>
                  <a:rPr lang="en-GB" dirty="0" smtClean="0">
                    <a:sym typeface="Wingdings" panose="05000000000000000000" pitchFamily="2" charset="2"/>
                  </a:rPr>
                  <a:t> is acceptable  use it</a:t>
                </a:r>
              </a:p>
              <a:p>
                <a:pPr lvl="2"/>
                <a:r>
                  <a:rPr lang="en-GB" dirty="0" smtClean="0">
                    <a:sym typeface="Wingdings" panose="05000000000000000000" pitchFamily="2" charset="2"/>
                  </a:rPr>
                  <a:t>If not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𝐻𝐼</m:t>
                        </m:r>
                      </m:sub>
                    </m:sSub>
                  </m:oMath>
                </a14:m>
                <a:r>
                  <a:rPr lang="en-GB" dirty="0" smtClean="0">
                    <a:sym typeface="Wingdings" panose="05000000000000000000" pitchFamily="2" charset="2"/>
                  </a:rPr>
                  <a:t> must be used, regardless of its pessimism (or unlikeliness)</a:t>
                </a:r>
              </a:p>
              <a:p>
                <a:pPr lvl="2"/>
                <a:endParaRPr lang="en-GB" sz="20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2" t="-1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Fundamental assumptions and their limitations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7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111125"/>
            <a:ext cx="8460680" cy="7080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noProof="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290476"/>
            <a:ext cx="8370888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en-US" sz="2000" b="1" dirty="0" smtClean="0"/>
              <a:t>Introduction to Mixed Criticality Systems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Safety standards</a:t>
            </a:r>
          </a:p>
          <a:p>
            <a:pPr lvl="1">
              <a:buClr>
                <a:srgbClr val="C0C0C0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Industrial view</a:t>
            </a:r>
          </a:p>
          <a:p>
            <a:pPr lvl="1">
              <a:buClr>
                <a:srgbClr val="C0C0C0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Academic view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743705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31800" y="980728"/>
                <a:ext cx="8375650" cy="501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000" b="1" dirty="0" smtClean="0"/>
                  <a:t>3. Significant improvements achievable 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𝑯𝑰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1000000000000000000" pitchFamily="2" charset="-78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1000000000000000000" pitchFamily="2" charset="-78"/>
                      </a:rPr>
                      <m:t>≫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1000000000000000000" pitchFamily="2" charset="-78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dhabi" panose="01000000000000000000" pitchFamily="2" charset="-78"/>
                          </a:rPr>
                          <m:t>𝑳𝑶</m:t>
                        </m:r>
                      </m:sub>
                    </m:sSub>
                  </m:oMath>
                </a14:m>
                <a:endParaRPr lang="en-GB" sz="2000" b="1" dirty="0" smtClean="0"/>
              </a:p>
              <a:p>
                <a:pPr lvl="2"/>
                <a:r>
                  <a:rPr lang="en-GB" dirty="0" smtClean="0"/>
                  <a:t>All scheduling methods rely on a significant difference</a:t>
                </a:r>
              </a:p>
              <a:p>
                <a:pPr lvl="2"/>
                <a:r>
                  <a:rPr lang="en-GB" dirty="0" smtClean="0"/>
                  <a:t>How realistic?</a:t>
                </a:r>
              </a:p>
              <a:p>
                <a:pPr lvl="2"/>
                <a:r>
                  <a:rPr lang="en-GB" dirty="0" smtClean="0"/>
                  <a:t>Overhead: added complexity to perform this kind of scheduling</a:t>
                </a:r>
              </a:p>
              <a:p>
                <a:endParaRPr lang="en-GB" sz="2000" dirty="0"/>
              </a:p>
              <a:p>
                <a:pPr marL="0" indent="0">
                  <a:buNone/>
                </a:pPr>
                <a:r>
                  <a:rPr lang="en-GB" sz="2000" b="1" dirty="0" smtClean="0"/>
                  <a:t>4. Failures in timing assumptions of higher-criticality tasks cause dropping of lower criticality tasks</a:t>
                </a:r>
              </a:p>
              <a:p>
                <a:pPr marL="0" indent="0">
                  <a:buNone/>
                </a:pPr>
                <a:r>
                  <a:rPr lang="en-GB" sz="2000" b="1" dirty="0" smtClean="0"/>
                  <a:t>5. Such violations result in criticality mode change</a:t>
                </a:r>
              </a:p>
              <a:p>
                <a:pPr lvl="2"/>
                <a:r>
                  <a:rPr lang="en-GB" dirty="0" smtClean="0"/>
                  <a:t>Graceful degradation rather than true objective (independence)</a:t>
                </a:r>
              </a:p>
              <a:p>
                <a:pPr lvl="2"/>
                <a:r>
                  <a:rPr lang="en-GB" dirty="0"/>
                  <a:t>Reclaiming scheme, not a protection mechanism</a:t>
                </a:r>
              </a:p>
              <a:p>
                <a:pPr lvl="2"/>
                <a:r>
                  <a:rPr lang="en-GB" dirty="0" smtClean="0"/>
                  <a:t>Why dropping the lowest-criticality task/function assures graceful degradation?</a:t>
                </a:r>
              </a:p>
              <a:p>
                <a:pPr lvl="2"/>
                <a:r>
                  <a:rPr lang="en-GB" dirty="0" smtClean="0"/>
                  <a:t>Separation </a:t>
                </a:r>
                <a:r>
                  <a:rPr lang="en-GB" dirty="0" smtClean="0"/>
                  <a:t>necessary in both directions (specified by standards)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980728"/>
                <a:ext cx="8375650" cy="5014304"/>
              </a:xfrm>
              <a:blipFill>
                <a:blip r:embed="rId3"/>
                <a:stretch>
                  <a:fillRect l="-1892" t="-487" r="-8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Fundamental assumptions and their limitations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6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ISO 26262 examples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813860"/>
              </p:ext>
            </p:extLst>
          </p:nvPr>
        </p:nvGraphicFramePr>
        <p:xfrm>
          <a:off x="437784" y="1042991"/>
          <a:ext cx="8369665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933">
                  <a:extLst>
                    <a:ext uri="{9D8B030D-6E8A-4147-A177-3AD203B41FA5}">
                      <a16:colId xmlns:a16="http://schemas.microsoft.com/office/drawing/2014/main" val="6271129"/>
                    </a:ext>
                  </a:extLst>
                </a:gridCol>
                <a:gridCol w="1967140">
                  <a:extLst>
                    <a:ext uri="{9D8B030D-6E8A-4147-A177-3AD203B41FA5}">
                      <a16:colId xmlns:a16="http://schemas.microsoft.com/office/drawing/2014/main" val="3461798574"/>
                    </a:ext>
                  </a:extLst>
                </a:gridCol>
                <a:gridCol w="1380726">
                  <a:extLst>
                    <a:ext uri="{9D8B030D-6E8A-4147-A177-3AD203B41FA5}">
                      <a16:colId xmlns:a16="http://schemas.microsoft.com/office/drawing/2014/main" val="111962593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val="2968918805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val="3588403751"/>
                    </a:ext>
                  </a:extLst>
                </a:gridCol>
              </a:tblGrid>
              <a:tr h="307009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Severity</a:t>
                      </a:r>
                      <a:endParaRPr lang="en-GB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Exposure</a:t>
                      </a:r>
                      <a:endParaRPr lang="en-GB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Controlability</a:t>
                      </a:r>
                      <a:endParaRPr lang="en-GB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494337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C1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C2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FFC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C3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010524"/>
                  </a:ext>
                </a:extLst>
              </a:tr>
              <a:tr h="307009">
                <a:tc rowSpan="4"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S1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E1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438059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E2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865966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E3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99108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E4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621090"/>
                  </a:ext>
                </a:extLst>
              </a:tr>
              <a:tr h="307009">
                <a:tc rowSpan="4"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S2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92D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E1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14363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E2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287756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E3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9322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E4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9"/>
                  </a:ext>
                </a:extLst>
              </a:tr>
              <a:tr h="307009">
                <a:tc rowSpan="4"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S3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E1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119269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E2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725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E3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528868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E4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D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5775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8153980" y="4301088"/>
            <a:ext cx="640080" cy="640080"/>
          </a:xfrm>
          <a:prstGeom prst="ellipse">
            <a:avLst/>
          </a:prstGeom>
          <a:solidFill>
            <a:srgbClr val="CC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F1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6444208" y="3981048"/>
            <a:ext cx="640080" cy="64008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F2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3365" y="3219673"/>
            <a:ext cx="377539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Dropping F1 might result in</a:t>
            </a:r>
          </a:p>
          <a:p>
            <a:pPr algn="ctr"/>
            <a:r>
              <a:rPr lang="en-GB" b="1" dirty="0" smtClean="0">
                <a:solidFill>
                  <a:srgbClr val="C00000"/>
                </a:solidFill>
              </a:rPr>
              <a:t>consequences of higher severity</a:t>
            </a:r>
          </a:p>
        </p:txBody>
      </p:sp>
    </p:spTree>
    <p:extLst>
      <p:ext uri="{BB962C8B-B14F-4D97-AF65-F5344CB8AC3E}">
        <p14:creationId xmlns:p14="http://schemas.microsoft.com/office/powerpoint/2010/main" val="8234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ISO 26262 examples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163354"/>
              </p:ext>
            </p:extLst>
          </p:nvPr>
        </p:nvGraphicFramePr>
        <p:xfrm>
          <a:off x="437784" y="1042991"/>
          <a:ext cx="8369665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933">
                  <a:extLst>
                    <a:ext uri="{9D8B030D-6E8A-4147-A177-3AD203B41FA5}">
                      <a16:colId xmlns:a16="http://schemas.microsoft.com/office/drawing/2014/main" val="6271129"/>
                    </a:ext>
                  </a:extLst>
                </a:gridCol>
                <a:gridCol w="1967140">
                  <a:extLst>
                    <a:ext uri="{9D8B030D-6E8A-4147-A177-3AD203B41FA5}">
                      <a16:colId xmlns:a16="http://schemas.microsoft.com/office/drawing/2014/main" val="3461798574"/>
                    </a:ext>
                  </a:extLst>
                </a:gridCol>
                <a:gridCol w="1380726">
                  <a:extLst>
                    <a:ext uri="{9D8B030D-6E8A-4147-A177-3AD203B41FA5}">
                      <a16:colId xmlns:a16="http://schemas.microsoft.com/office/drawing/2014/main" val="111962593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val="2968918805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val="3588403751"/>
                    </a:ext>
                  </a:extLst>
                </a:gridCol>
              </a:tblGrid>
              <a:tr h="307009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Severity</a:t>
                      </a:r>
                      <a:endParaRPr lang="en-GB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Exposure</a:t>
                      </a:r>
                      <a:endParaRPr lang="en-GB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Controlability</a:t>
                      </a:r>
                      <a:endParaRPr lang="en-GB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494337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C1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C2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FFC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C3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010524"/>
                  </a:ext>
                </a:extLst>
              </a:tr>
              <a:tr h="307009">
                <a:tc rowSpan="4"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S1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E1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438059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E2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865966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E3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99108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E4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621090"/>
                  </a:ext>
                </a:extLst>
              </a:tr>
              <a:tr h="307009">
                <a:tc rowSpan="4"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S2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92D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E1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14363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E2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287756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E3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9322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E4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9"/>
                  </a:ext>
                </a:extLst>
              </a:tr>
              <a:tr h="307009">
                <a:tc rowSpan="4">
                  <a:txBody>
                    <a:bodyPr/>
                    <a:lstStyle/>
                    <a:p>
                      <a:pPr algn="ctr"/>
                      <a:r>
                        <a:rPr lang="en-GB" sz="1800" b="1" dirty="0" smtClean="0"/>
                        <a:t>S3</a:t>
                      </a:r>
                      <a:endParaRPr lang="en-GB" sz="18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E1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119269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E2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QM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725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E3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A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528868"/>
                  </a:ext>
                </a:extLst>
              </a:tr>
              <a:tr h="307009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E4</a:t>
                      </a:r>
                      <a:endParaRPr lang="en-GB" sz="16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B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D</a:t>
                      </a:r>
                      <a:endParaRPr lang="en-GB" sz="15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5775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8088952" y="3897052"/>
            <a:ext cx="768096" cy="768096"/>
          </a:xfrm>
          <a:prstGeom prst="ellipse">
            <a:avLst/>
          </a:prstGeom>
          <a:solidFill>
            <a:srgbClr val="CC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F1*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896036" y="3921616"/>
            <a:ext cx="731520" cy="731520"/>
          </a:xfrm>
          <a:prstGeom prst="ellipse">
            <a:avLst/>
          </a:prstGeom>
          <a:solidFill>
            <a:srgbClr val="CC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F1’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444208" y="3981048"/>
            <a:ext cx="640080" cy="64008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F2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8153980" y="5338717"/>
            <a:ext cx="640080" cy="640080"/>
          </a:xfrm>
          <a:prstGeom prst="ellipse">
            <a:avLst/>
          </a:prstGeom>
          <a:solidFill>
            <a:srgbClr val="CC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F1</a:t>
            </a:r>
          </a:p>
        </p:txBody>
      </p:sp>
      <p:cxnSp>
        <p:nvCxnSpPr>
          <p:cNvPr id="9" name="Straight Arrow Connector 8"/>
          <p:cNvCxnSpPr>
            <a:stCxn id="8" idx="1"/>
            <a:endCxn id="6" idx="5"/>
          </p:cNvCxnSpPr>
          <p:nvPr/>
        </p:nvCxnSpPr>
        <p:spPr bwMode="auto">
          <a:xfrm flipH="1" flipV="1">
            <a:off x="5520427" y="4546007"/>
            <a:ext cx="2727291" cy="8864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0"/>
            <a:endCxn id="5" idx="4"/>
          </p:cNvCxnSpPr>
          <p:nvPr/>
        </p:nvCxnSpPr>
        <p:spPr bwMode="auto">
          <a:xfrm flipH="1" flipV="1">
            <a:off x="8473000" y="4665148"/>
            <a:ext cx="1020" cy="6735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5306229" y="3219673"/>
            <a:ext cx="3249672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Dropping F1’ in favour of F2</a:t>
            </a:r>
          </a:p>
          <a:p>
            <a:pPr algn="ctr"/>
            <a:r>
              <a:rPr lang="en-GB" b="1" dirty="0" smtClean="0">
                <a:solidFill>
                  <a:srgbClr val="C00000"/>
                </a:solidFill>
              </a:rPr>
              <a:t>reduces ASIL of F1</a:t>
            </a:r>
          </a:p>
        </p:txBody>
      </p:sp>
    </p:spTree>
    <p:extLst>
      <p:ext uri="{BB962C8B-B14F-4D97-AF65-F5344CB8AC3E}">
        <p14:creationId xmlns:p14="http://schemas.microsoft.com/office/powerpoint/2010/main" val="153590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Priority reduction for low-criticality tasks</a:t>
            </a:r>
          </a:p>
          <a:p>
            <a:endParaRPr lang="en-GB" dirty="0" smtClean="0"/>
          </a:p>
          <a:p>
            <a:r>
              <a:rPr lang="en-GB" sz="2000" dirty="0" smtClean="0"/>
              <a:t>Deadline/period extension for low-criticality tasks</a:t>
            </a:r>
          </a:p>
          <a:p>
            <a:endParaRPr lang="en-GB" sz="2000" dirty="0"/>
          </a:p>
          <a:p>
            <a:r>
              <a:rPr lang="en-GB" sz="2000" dirty="0" smtClean="0"/>
              <a:t>Computation time reduction for low-criticality tasks</a:t>
            </a:r>
          </a:p>
          <a:p>
            <a:endParaRPr lang="en-GB" sz="2000" dirty="0"/>
          </a:p>
          <a:p>
            <a:r>
              <a:rPr lang="en-GB" sz="2000" dirty="0" smtClean="0"/>
              <a:t>Hardly acceptable in practice</a:t>
            </a:r>
          </a:p>
          <a:p>
            <a:pPr lvl="2"/>
            <a:r>
              <a:rPr lang="en-GB" dirty="0" smtClean="0"/>
              <a:t>Periods and priorities are functional requirements</a:t>
            </a:r>
          </a:p>
          <a:p>
            <a:pPr lvl="2"/>
            <a:r>
              <a:rPr lang="en-GB" dirty="0" smtClean="0"/>
              <a:t>Multiple computation times require multiple different implementations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Mitigation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4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111125"/>
            <a:ext cx="8460680" cy="7080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noProof="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290476"/>
            <a:ext cx="8370888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Introduction to Mixed Criticality Systems</a:t>
            </a:r>
          </a:p>
          <a:p>
            <a:pPr lvl="1">
              <a:buClr>
                <a:srgbClr val="C0C0C0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Safety standards</a:t>
            </a:r>
          </a:p>
          <a:p>
            <a:pPr lvl="1">
              <a:buClr>
                <a:srgbClr val="C0C0C0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Industrial view</a:t>
            </a:r>
          </a:p>
          <a:p>
            <a:pPr lvl="1">
              <a:buClr>
                <a:srgbClr val="C0C0C0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Academic view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endParaRPr lang="en-US" sz="2000" b="1" dirty="0" smtClean="0"/>
          </a:p>
          <a:p>
            <a:pPr lvl="1">
              <a:buClr>
                <a:srgbClr val="C0C0C0"/>
              </a:buClr>
            </a:pPr>
            <a:r>
              <a:rPr lang="en-US" sz="2000" b="1" dirty="0" smtClean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955635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Models for specification to guide the integration and verify adherence to standards</a:t>
            </a:r>
          </a:p>
          <a:p>
            <a:endParaRPr lang="en-GB" dirty="0" smtClean="0"/>
          </a:p>
          <a:p>
            <a:r>
              <a:rPr lang="en-GB" dirty="0" smtClean="0"/>
              <a:t>Tools to automate the verification of sufficient independence among different criticality levels (time = money)</a:t>
            </a:r>
          </a:p>
          <a:p>
            <a:endParaRPr lang="en-GB" dirty="0" smtClean="0"/>
          </a:p>
          <a:p>
            <a:r>
              <a:rPr lang="en-GB" dirty="0" smtClean="0"/>
              <a:t>AUTOSAR framework likely to dominate: needed extensions for specifications, requirements, constraints</a:t>
            </a:r>
          </a:p>
          <a:p>
            <a:endParaRPr lang="en-GB" dirty="0"/>
          </a:p>
          <a:p>
            <a:r>
              <a:rPr lang="en-GB" dirty="0" smtClean="0"/>
              <a:t>Efficient sharing mechanisms (both HW and SW)</a:t>
            </a:r>
          </a:p>
          <a:p>
            <a:endParaRPr lang="en-GB" dirty="0"/>
          </a:p>
          <a:p>
            <a:r>
              <a:rPr lang="en-GB" dirty="0" smtClean="0"/>
              <a:t>Dynamic time and space isolation mechanisms (rather than time-triggered)</a:t>
            </a:r>
          </a:p>
          <a:p>
            <a:endParaRPr lang="en-GB" dirty="0"/>
          </a:p>
          <a:p>
            <a:r>
              <a:rPr lang="en-GB" dirty="0" smtClean="0"/>
              <a:t>Error systematisation (provide protection against common error types, compare trade-offs of addressing less common ones)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and open topics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1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Mono-technological solutions</a:t>
            </a:r>
          </a:p>
          <a:p>
            <a:endParaRPr lang="en-GB" dirty="0"/>
          </a:p>
          <a:p>
            <a:r>
              <a:rPr lang="en-GB" dirty="0" smtClean="0"/>
              <a:t>Open-world policy</a:t>
            </a:r>
          </a:p>
          <a:p>
            <a:endParaRPr lang="en-GB" dirty="0"/>
          </a:p>
          <a:p>
            <a:r>
              <a:rPr lang="en-GB" dirty="0" smtClean="0"/>
              <a:t>Temperature and aging effects</a:t>
            </a:r>
          </a:p>
          <a:p>
            <a:endParaRPr lang="en-GB" dirty="0"/>
          </a:p>
          <a:p>
            <a:r>
              <a:rPr lang="en-GB" dirty="0" smtClean="0"/>
              <a:t>Security aspects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and open topics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4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Emerging </a:t>
            </a:r>
            <a:r>
              <a:rPr lang="en-GB" sz="2000" dirty="0" smtClean="0"/>
              <a:t>mixed criticality systems </a:t>
            </a:r>
            <a:r>
              <a:rPr lang="en-GB" sz="2000" dirty="0" smtClean="0"/>
              <a:t>with both safety-critical and high-performance requirements</a:t>
            </a:r>
          </a:p>
          <a:p>
            <a:endParaRPr lang="en-GB" sz="2000" dirty="0"/>
          </a:p>
          <a:p>
            <a:r>
              <a:rPr lang="en-GB" sz="2000" dirty="0" smtClean="0"/>
              <a:t>Existing academic models do not meet industry (and standard) requirements</a:t>
            </a:r>
          </a:p>
          <a:p>
            <a:endParaRPr lang="en-GB" sz="2000" dirty="0"/>
          </a:p>
          <a:p>
            <a:r>
              <a:rPr lang="en-GB" sz="2000" dirty="0" smtClean="0"/>
              <a:t>Different approaches and cooperation with industry necessary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81" y="3764325"/>
            <a:ext cx="3218688" cy="20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21" y="1708785"/>
            <a:ext cx="2731008" cy="34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1340768"/>
            <a:ext cx="5248523" cy="40872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Mixed Criticality Systems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983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7" y="1042988"/>
            <a:ext cx="7600476" cy="47720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(and is not) a Mixed Criticality System?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Criticality Refers to?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31800" y="1042988"/>
            <a:ext cx="8375650" cy="4798280"/>
          </a:xfrm>
        </p:spPr>
        <p:txBody>
          <a:bodyPr/>
          <a:lstStyle/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000" b="1" dirty="0" smtClean="0"/>
              <a:t>Criticality usually refers to functional safety</a:t>
            </a:r>
            <a:endParaRPr lang="en-GB" sz="2000" b="1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1680" y="1120529"/>
            <a:ext cx="4292568" cy="367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5283988" y="1088740"/>
            <a:ext cx="1259880" cy="504056"/>
          </a:xfrm>
          <a:prstGeom prst="rect">
            <a:avLst/>
          </a:prstGeom>
          <a:solidFill>
            <a:schemeClr val="accent3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83988" y="1816634"/>
            <a:ext cx="1259880" cy="784274"/>
          </a:xfrm>
          <a:prstGeom prst="rect">
            <a:avLst/>
          </a:prstGeom>
          <a:solidFill>
            <a:schemeClr val="accent3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7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 of Mixed Criticality Systems </a:t>
            </a:r>
            <a:endParaRPr lang="en-GB" dirty="0"/>
          </a:p>
        </p:txBody>
      </p:sp>
      <p:sp>
        <p:nvSpPr>
          <p:cNvPr id="4" name="Left-Right Arrow 3"/>
          <p:cNvSpPr/>
          <p:nvPr/>
        </p:nvSpPr>
        <p:spPr bwMode="auto">
          <a:xfrm>
            <a:off x="983221" y="1270281"/>
            <a:ext cx="7272808" cy="540060"/>
          </a:xfrm>
          <a:prstGeom prst="leftRightArrow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92D050"/>
              </a:gs>
            </a:gsLst>
            <a:lin ang="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800" y="1834124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Functional safety</a:t>
            </a:r>
            <a:endParaRPr lang="en-GB" sz="2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8258" y="1840758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rgbClr val="92D050"/>
                </a:solidFill>
              </a:rPr>
              <a:t>High performance</a:t>
            </a:r>
            <a:endParaRPr lang="en-GB" sz="2000" b="1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7" y="2312876"/>
            <a:ext cx="2543175" cy="173164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2315162"/>
            <a:ext cx="2514600" cy="1678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7" y="4257092"/>
            <a:ext cx="1943100" cy="1554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45" y="4188512"/>
            <a:ext cx="2840355" cy="16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996" y="2312876"/>
            <a:ext cx="628650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111125"/>
            <a:ext cx="8460680" cy="7080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noProof="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290476"/>
            <a:ext cx="8370888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Introduction to Mixed Criticality Systems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/>
              <a:t>Safety standards</a:t>
            </a:r>
          </a:p>
          <a:p>
            <a:pPr lvl="1">
              <a:buClr>
                <a:srgbClr val="C0C0C0"/>
              </a:buClr>
            </a:pPr>
            <a:endParaRPr lang="en-US" sz="2000" b="1" dirty="0"/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Industrial view</a:t>
            </a:r>
          </a:p>
          <a:p>
            <a:pPr lvl="1">
              <a:buClr>
                <a:srgbClr val="C0C0C0"/>
              </a:buClr>
            </a:pP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Academic view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Clr>
                <a:srgbClr val="C0C0C0"/>
              </a:buClr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846811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 smtClean="0"/>
              <a:t>Relevant standards:</a:t>
            </a:r>
          </a:p>
          <a:p>
            <a:endParaRPr lang="en-GB" sz="2000" dirty="0" smtClean="0"/>
          </a:p>
          <a:p>
            <a:pPr lvl="2"/>
            <a:r>
              <a:rPr lang="en-GB" sz="2000" b="1" dirty="0" smtClean="0"/>
              <a:t>IEC 61508</a:t>
            </a:r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pPr lvl="2"/>
            <a:r>
              <a:rPr lang="en-GB" sz="2000" b="1" dirty="0" smtClean="0"/>
              <a:t>DO 254</a:t>
            </a:r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pPr lvl="2"/>
            <a:r>
              <a:rPr lang="en-GB" sz="2000" b="1" dirty="0" smtClean="0"/>
              <a:t>DO 178C</a:t>
            </a:r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pPr lvl="2"/>
            <a:r>
              <a:rPr lang="en-GB" sz="2000" b="1" dirty="0" smtClean="0"/>
              <a:t>ISO </a:t>
            </a:r>
            <a:r>
              <a:rPr lang="en-GB" sz="2000" b="1" dirty="0"/>
              <a:t>26262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Safety standards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60848"/>
            <a:ext cx="280035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654375"/>
            <a:ext cx="1629231" cy="1070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192773"/>
            <a:ext cx="2966085" cy="1864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00" y="908720"/>
            <a:ext cx="2438400" cy="18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11036</TotalTime>
  <Words>2026</Words>
  <Application>Microsoft Office PowerPoint</Application>
  <PresentationFormat>On-screen Show (4:3)</PresentationFormat>
  <Paragraphs>600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Aldhabi</vt:lpstr>
      <vt:lpstr>Arial</vt:lpstr>
      <vt:lpstr>Cambria Math</vt:lpstr>
      <vt:lpstr>Times New Roman</vt:lpstr>
      <vt:lpstr>Wingdings</vt:lpstr>
      <vt:lpstr>Standarddesign</vt:lpstr>
      <vt:lpstr>Mixed Criticality Systems: A History of Misconceptions?</vt:lpstr>
      <vt:lpstr>Outline</vt:lpstr>
      <vt:lpstr>Outline</vt:lpstr>
      <vt:lpstr>Introduction to Mixed Criticality Systems</vt:lpstr>
      <vt:lpstr>What is (and is not) a Mixed Criticality System?</vt:lpstr>
      <vt:lpstr>Criticality Refers to?</vt:lpstr>
      <vt:lpstr>Requirements of Mixed Criticality Systems </vt:lpstr>
      <vt:lpstr>Outline</vt:lpstr>
      <vt:lpstr>Safety standards</vt:lpstr>
      <vt:lpstr>How are criticalities derived?</vt:lpstr>
      <vt:lpstr>Criticality qualification and quantification?</vt:lpstr>
      <vt:lpstr>Criticality qualification and quantification? </vt:lpstr>
      <vt:lpstr>ASIL inheritance and decomposition</vt:lpstr>
      <vt:lpstr>ASIL decomposition</vt:lpstr>
      <vt:lpstr>Key requirement: “sufficient independence”</vt:lpstr>
      <vt:lpstr>Outline</vt:lpstr>
      <vt:lpstr>Industrial view of Mixed Criticality Systems</vt:lpstr>
      <vt:lpstr>Industrial view of Mixed Criticality Systems</vt:lpstr>
      <vt:lpstr>Why multiple technologies?</vt:lpstr>
      <vt:lpstr>Market demands</vt:lpstr>
      <vt:lpstr>Development trend: Service-oriented architecture</vt:lpstr>
      <vt:lpstr>Requirements of Mixed Criticality Systems </vt:lpstr>
      <vt:lpstr>Viable strategies for mixed criticality (1/2)</vt:lpstr>
      <vt:lpstr>Viable strategies for mixed criticality (2/2)</vt:lpstr>
      <vt:lpstr>Outline</vt:lpstr>
      <vt:lpstr>Academic view of Mixed Criticality Systems </vt:lpstr>
      <vt:lpstr>Model justification</vt:lpstr>
      <vt:lpstr>Model explained</vt:lpstr>
      <vt:lpstr>Fundamental assumptions and their limitations</vt:lpstr>
      <vt:lpstr>Fundamental assumptions and their limitations</vt:lpstr>
      <vt:lpstr>ISO 26262 examples</vt:lpstr>
      <vt:lpstr>ISO 26262 examples</vt:lpstr>
      <vt:lpstr>Mitigation techniques</vt:lpstr>
      <vt:lpstr>Outline</vt:lpstr>
      <vt:lpstr>Challenges and open topics</vt:lpstr>
      <vt:lpstr>Challenges and open topics</vt:lpstr>
      <vt:lpstr>Conclusions</vt:lpstr>
      <vt:lpstr>Thank you</vt:lpstr>
    </vt:vector>
  </TitlesOfParts>
  <Company>TU Braunschweig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Kein Folientitel</dc:title>
  <dc:creator>Ernst</dc:creator>
  <cp:lastModifiedBy>Borislav</cp:lastModifiedBy>
  <cp:revision>2198</cp:revision>
  <cp:lastPrinted>2002-09-24T09:37:23Z</cp:lastPrinted>
  <dcterms:created xsi:type="dcterms:W3CDTF">2001-03-08T11:41:26Z</dcterms:created>
  <dcterms:modified xsi:type="dcterms:W3CDTF">2017-12-04T22:55:34Z</dcterms:modified>
</cp:coreProperties>
</file>